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 id="2147483675"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7" r:id="rId21"/>
    <p:sldId id="274" r:id="rId22"/>
    <p:sldId id="275" r:id="rId23"/>
    <p:sldId id="276" r:id="rId24"/>
  </p:sldIdLst>
  <p:sldSz cx="12192000" cy="6858000"/>
  <p:notesSz cx="6858000" cy="9144000"/>
  <p:embeddedFontLst>
    <p:embeddedFont>
      <p:font typeface="Roboto Mono" pitchFamily="49"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95"/>
    <p:restoredTop sz="94694"/>
  </p:normalViewPr>
  <p:slideViewPr>
    <p:cSldViewPr snapToGrid="0">
      <p:cViewPr varScale="1">
        <p:scale>
          <a:sx n="96" d="100"/>
          <a:sy n="96" d="100"/>
        </p:scale>
        <p:origin x="184"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AU"/>
              <a:t>VGG16 is a classic deep convolutional neural network architecture proposed in 2014. The model consists of 16 weight layers (13 convolutional layers and 3 fully connected layers). Its core design principle is to stack a large number of small (3×3) convolution filters with stride 2 to increase network depth and enhance the feature representation capacity.</a:t>
            </a:r>
            <a:endParaRPr/>
          </a:p>
        </p:txBody>
      </p:sp>
      <p:sp>
        <p:nvSpPr>
          <p:cNvPr id="269" name="Google Shape;2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72a8dd04bb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2700" lvl="0" indent="0" algn="l" rtl="0">
              <a:lnSpc>
                <a:spcPct val="115000"/>
              </a:lnSpc>
              <a:spcBef>
                <a:spcPts val="0"/>
              </a:spcBef>
              <a:spcAft>
                <a:spcPts val="0"/>
              </a:spcAft>
              <a:buNone/>
            </a:pPr>
            <a:r>
              <a:rPr lang="en-AU" sz="2100">
                <a:latin typeface="Arial"/>
                <a:ea typeface="Arial"/>
                <a:cs typeface="Arial"/>
                <a:sym typeface="Arial"/>
              </a:rPr>
              <a:t>•</a:t>
            </a:r>
            <a:r>
              <a:rPr lang="en-AU" b="1"/>
              <a:t>Stacked small filters:</a:t>
            </a:r>
            <a:r>
              <a:rPr lang="en-AU"/>
              <a:t> Uses multiple 3×3 convolutions instead of larger filters, increasing depth and nonlinearities with fewer parameters.</a:t>
            </a:r>
            <a:endParaRPr/>
          </a:p>
          <a:p>
            <a:pPr marL="12700" lvl="0" indent="0" algn="l" rtl="0">
              <a:lnSpc>
                <a:spcPct val="115000"/>
              </a:lnSpc>
              <a:spcBef>
                <a:spcPts val="0"/>
              </a:spcBef>
              <a:spcAft>
                <a:spcPts val="0"/>
              </a:spcAft>
              <a:buNone/>
            </a:pPr>
            <a:r>
              <a:rPr lang="en-AU" sz="2100">
                <a:latin typeface="Arial"/>
                <a:ea typeface="Arial"/>
                <a:cs typeface="Arial"/>
                <a:sym typeface="Arial"/>
              </a:rPr>
              <a:t>•</a:t>
            </a:r>
            <a:r>
              <a:rPr lang="en-AU" b="1"/>
              <a:t>Uniform architecture:</a:t>
            </a:r>
            <a:r>
              <a:rPr lang="en-AU"/>
              <a:t> All layers use 3×3 convolutions and 2×2 max pooling, making the design simple and consistent.</a:t>
            </a:r>
            <a:endParaRPr/>
          </a:p>
          <a:p>
            <a:pPr marL="12700" lvl="0" indent="0" algn="l" rtl="0">
              <a:lnSpc>
                <a:spcPct val="115000"/>
              </a:lnSpc>
              <a:spcBef>
                <a:spcPts val="0"/>
              </a:spcBef>
              <a:spcAft>
                <a:spcPts val="0"/>
              </a:spcAft>
              <a:buNone/>
            </a:pPr>
            <a:r>
              <a:rPr lang="en-AU" sz="2100">
                <a:latin typeface="Arial"/>
                <a:ea typeface="Arial"/>
                <a:cs typeface="Arial"/>
                <a:sym typeface="Arial"/>
              </a:rPr>
              <a:t>•</a:t>
            </a:r>
            <a:r>
              <a:rPr lang="en-AU" b="1"/>
              <a:t>No bottleneck blocks:</a:t>
            </a:r>
            <a:r>
              <a:rPr lang="en-AU"/>
              <a:t> VGG16 stacks plain convolutions, while ResNet50 uses 1×1 and 3×3 bottleneck structures for efficiency.</a:t>
            </a:r>
            <a:endParaRPr/>
          </a:p>
          <a:p>
            <a:pPr marL="457200" lvl="0" indent="0" algn="l" rtl="0">
              <a:lnSpc>
                <a:spcPct val="115000"/>
              </a:lnSpc>
              <a:spcBef>
                <a:spcPts val="0"/>
              </a:spcBef>
              <a:spcAft>
                <a:spcPts val="0"/>
              </a:spcAft>
              <a:buNone/>
            </a:pPr>
            <a:r>
              <a:rPr lang="en-AU"/>
              <a:t>The </a:t>
            </a:r>
            <a:r>
              <a:rPr lang="en-AU" b="1"/>
              <a:t>vanishing gradient problem</a:t>
            </a:r>
            <a:r>
              <a:rPr lang="en-AU"/>
              <a:t> means that, as gradients are backpropagated through many layers, they can become extremely small. This causes the early layers to learn very slowly, or not at all, limiting the ability of the network to learn from data.</a:t>
            </a:r>
            <a:endParaRPr/>
          </a:p>
          <a:p>
            <a:pPr marL="457200" lvl="0" indent="0" algn="l" rtl="0">
              <a:lnSpc>
                <a:spcPct val="115000"/>
              </a:lnSpc>
              <a:spcBef>
                <a:spcPts val="0"/>
              </a:spcBef>
              <a:spcAft>
                <a:spcPts val="0"/>
              </a:spcAft>
              <a:buNone/>
            </a:pPr>
            <a:r>
              <a:rPr lang="en-AU"/>
              <a:t>The </a:t>
            </a:r>
            <a:r>
              <a:rPr lang="en-AU" b="1"/>
              <a:t>exploding gradient problem</a:t>
            </a:r>
            <a:r>
              <a:rPr lang="en-AU"/>
              <a:t> is the opposite: gradients become too large, which can make training unstable and cause the model parameters to diverge</a:t>
            </a:r>
            <a:endParaRPr/>
          </a:p>
          <a:p>
            <a:pPr marL="0" lvl="0" indent="0" algn="l" rtl="0">
              <a:lnSpc>
                <a:spcPct val="115000"/>
              </a:lnSpc>
              <a:spcBef>
                <a:spcPts val="0"/>
              </a:spcBef>
              <a:spcAft>
                <a:spcPts val="0"/>
              </a:spcAft>
              <a:buNone/>
            </a:pPr>
            <a:endParaRPr/>
          </a:p>
        </p:txBody>
      </p:sp>
      <p:sp>
        <p:nvSpPr>
          <p:cNvPr id="278" name="Google Shape;278;g372a8dd04bb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72a8dd04bb_2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AU"/>
              <a:t>Train and Validation Accuracy Trends：</a:t>
            </a:r>
            <a:endParaRPr/>
          </a:p>
          <a:p>
            <a:pPr marL="0" lvl="0" indent="0" algn="l" rtl="0">
              <a:lnSpc>
                <a:spcPct val="115000"/>
              </a:lnSpc>
              <a:spcBef>
                <a:spcPts val="0"/>
              </a:spcBef>
              <a:spcAft>
                <a:spcPts val="0"/>
              </a:spcAft>
              <a:buClr>
                <a:schemeClr val="dk1"/>
              </a:buClr>
              <a:buSzPts val="1100"/>
              <a:buFont typeface="Arial"/>
              <a:buNone/>
            </a:pPr>
            <a:r>
              <a:rPr lang="en-AU"/>
              <a:t>From the first epoch, both training and validation accuracy improve rapidly, with training accuracy rising from 0.76 to nearly 1.0, and validation accuracy from 0.92 to about 0.99. This demonstrates the model’s strong learning capacity.</a:t>
            </a:r>
            <a:endParaRPr/>
          </a:p>
          <a:p>
            <a:pPr marL="0" lvl="0" indent="0" algn="l" rtl="0">
              <a:lnSpc>
                <a:spcPct val="115000"/>
              </a:lnSpc>
              <a:spcBef>
                <a:spcPts val="0"/>
              </a:spcBef>
              <a:spcAft>
                <a:spcPts val="0"/>
              </a:spcAft>
              <a:buClr>
                <a:schemeClr val="dk1"/>
              </a:buClr>
              <a:buSzPts val="1100"/>
              <a:buFont typeface="Arial"/>
              <a:buNone/>
            </a:pPr>
            <a:r>
              <a:rPr lang="en-AU"/>
              <a:t>After epoch 10, the training accuracy reaches almost 100%, indicating the model has almost perfectly memorized the training data.</a:t>
            </a:r>
            <a:endParaRPr/>
          </a:p>
          <a:p>
            <a:pPr marL="0" lvl="0" indent="0" algn="l" rtl="0">
              <a:lnSpc>
                <a:spcPct val="115000"/>
              </a:lnSpc>
              <a:spcBef>
                <a:spcPts val="0"/>
              </a:spcBef>
              <a:spcAft>
                <a:spcPts val="0"/>
              </a:spcAft>
              <a:buClr>
                <a:schemeClr val="dk1"/>
              </a:buClr>
              <a:buSzPts val="1100"/>
              <a:buFont typeface="Arial"/>
              <a:buNone/>
            </a:pPr>
            <a:r>
              <a:rPr lang="en-AU"/>
              <a:t>The validation accuracy remains very high after epoch 10 (between 98.7% and 99.2%), and the validation loss is also low, with no drastic overfitting observed.</a:t>
            </a:r>
            <a:endParaRPr/>
          </a:p>
          <a:p>
            <a:pPr marL="0" lvl="0" indent="0" algn="l" rtl="0">
              <a:lnSpc>
                <a:spcPct val="115000"/>
              </a:lnSpc>
              <a:spcBef>
                <a:spcPts val="0"/>
              </a:spcBef>
              <a:spcAft>
                <a:spcPts val="0"/>
              </a:spcAft>
              <a:buClr>
                <a:schemeClr val="dk1"/>
              </a:buClr>
              <a:buSzPts val="1100"/>
              <a:buFont typeface="Arial"/>
              <a:buNone/>
            </a:pPr>
            <a:r>
              <a:rPr lang="en-AU"/>
              <a:t>However, the training loss becomes extremely low (close to 0), and the validation loss starts to show minor fluctuations, suggesting the model’s generalization is already near its limit, with little we can do  for further improvement. Which shows a mild overfitting.</a:t>
            </a:r>
            <a:endParaRPr/>
          </a:p>
          <a:p>
            <a:pPr marL="0" lvl="0" indent="0" algn="l" rtl="0">
              <a:lnSpc>
                <a:spcPct val="115000"/>
              </a:lnSpc>
              <a:spcBef>
                <a:spcPts val="0"/>
              </a:spcBef>
              <a:spcAft>
                <a:spcPts val="0"/>
              </a:spcAft>
              <a:buClr>
                <a:schemeClr val="dk1"/>
              </a:buClr>
              <a:buSzPts val="1100"/>
              <a:buFont typeface="Arial"/>
              <a:buNone/>
            </a:pPr>
            <a:r>
              <a:rPr lang="en-AU"/>
              <a:t>When it comes to conf metrix. We find The model is very strong at distinguishing almost all disease and healthy leaf categories. Many classes have virtually no errors, indicating exceptional model capability but still some misclassified in datasets process with our model.  Apple___Apple_scab &amp; Cherry___healthy  with 1 sample misclassified as Background_without_leaves. Because the number of misclassified samples is very small. I suppose it might due to Poor Image Quality or Ambiguous Content</a:t>
            </a:r>
            <a:endParaRPr/>
          </a:p>
        </p:txBody>
      </p:sp>
      <p:sp>
        <p:nvSpPr>
          <p:cNvPr id="286" name="Google Shape;286;g372a8dd04bb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72730bc627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372730bc627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727b42b4a7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3727b42b4a7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72a8dd04bb_6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372a8dd04bb_6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a:extLst>
            <a:ext uri="{FF2B5EF4-FFF2-40B4-BE49-F238E27FC236}">
              <a16:creationId xmlns:a16="http://schemas.microsoft.com/office/drawing/2014/main" id="{41A809D3-8F6A-5294-0AD9-B4DE87EA2A27}"/>
            </a:ext>
          </a:extLst>
        </p:cNvPr>
        <p:cNvGrpSpPr/>
        <p:nvPr/>
      </p:nvGrpSpPr>
      <p:grpSpPr>
        <a:xfrm>
          <a:off x="0" y="0"/>
          <a:ext cx="0" cy="0"/>
          <a:chOff x="0" y="0"/>
          <a:chExt cx="0" cy="0"/>
        </a:xfrm>
      </p:grpSpPr>
      <p:sp>
        <p:nvSpPr>
          <p:cNvPr id="358" name="Google Shape;358;g372a8dd04bb_6_10:notes">
            <a:extLst>
              <a:ext uri="{FF2B5EF4-FFF2-40B4-BE49-F238E27FC236}">
                <a16:creationId xmlns:a16="http://schemas.microsoft.com/office/drawing/2014/main" id="{F4F2C572-FB2A-2581-C2C0-D4C35A5188C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372a8dd04bb_6_10:notes">
            <a:extLst>
              <a:ext uri="{FF2B5EF4-FFF2-40B4-BE49-F238E27FC236}">
                <a16:creationId xmlns:a16="http://schemas.microsoft.com/office/drawing/2014/main" id="{6D3E3F32-FE8C-EA25-8ED5-51C928C75F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558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AU"/>
              <a:t>First, let me start with the motivation.</a:t>
            </a:r>
            <a:endParaRPr/>
          </a:p>
          <a:p>
            <a:pPr marL="0" lvl="0" indent="0" algn="l" rtl="0">
              <a:spcBef>
                <a:spcPts val="0"/>
              </a:spcBef>
              <a:spcAft>
                <a:spcPts val="0"/>
              </a:spcAft>
              <a:buClr>
                <a:schemeClr val="dk1"/>
              </a:buClr>
              <a:buSzPts val="1100"/>
              <a:buFont typeface="Arial"/>
              <a:buNone/>
            </a:pPr>
            <a:r>
              <a:rPr lang="en-AU"/>
              <a:t>Plant diseases are a major threat to food security and crop yields worldwide. Traditional detection methods are slow, subjective, and labor-intensive. Our goal is to use deep learning to automate this process, making it faster and more accurate.</a:t>
            </a:r>
            <a:endParaRPr/>
          </a:p>
          <a:p>
            <a:pPr marL="0" lvl="0" indent="0" algn="l" rtl="0">
              <a:spcBef>
                <a:spcPts val="0"/>
              </a:spcBef>
              <a:spcAft>
                <a:spcPts val="0"/>
              </a:spcAft>
              <a:buClr>
                <a:schemeClr val="dk1"/>
              </a:buClr>
              <a:buSzPts val="1100"/>
              <a:buFont typeface="Arial"/>
              <a:buNone/>
            </a:pPr>
            <a:r>
              <a:rPr lang="en-AU"/>
              <a:t>We focus on image classification, where the model identifies whether a leaf is healthy or diseased, and if diseased, what type of disease it has. This has many real-world applications in smart agriculture, early disease detection, and even optimizing food supply chains.</a:t>
            </a:r>
            <a:endParaRPr/>
          </a:p>
          <a:p>
            <a:pPr marL="0" lvl="0" indent="0" algn="l" rtl="0">
              <a:spcBef>
                <a:spcPts val="0"/>
              </a:spcBef>
              <a:spcAft>
                <a:spcPts val="0"/>
              </a:spcAft>
              <a:buNone/>
            </a:pPr>
            <a:endParaRPr/>
          </a:p>
        </p:txBody>
      </p:sp>
      <p:sp>
        <p:nvSpPr>
          <p:cNvPr id="193" name="Google Shape;1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72a8dd04bb_7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372a8dd04bb_7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759f08aaf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759f08aaf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a:t>Next, the problem we’re solving is to build a lightweight but accurate classification model that can be used in real-world agricultural environments, where computing resources might be limited. So we aim to classify leaf diseases based only on images.</a:t>
            </a:r>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7253ae854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AU"/>
              <a:t>In the literature review, Ferentinos (2018) used CNN architectures like VGG16 for classifying 25 crop diseases and achieved over 99% accuracy, showing that deep learning works really well in this area.</a:t>
            </a:r>
            <a:endParaRPr/>
          </a:p>
          <a:p>
            <a:pPr marL="0" lvl="0" indent="0" algn="l" rtl="0">
              <a:spcBef>
                <a:spcPts val="0"/>
              </a:spcBef>
              <a:spcAft>
                <a:spcPts val="0"/>
              </a:spcAft>
              <a:buNone/>
            </a:pPr>
            <a:r>
              <a:rPr lang="en-AU"/>
              <a:t>Another study by Sladojevic et al. (2016) showed that even with small datasets, CNNs could classify plant diseases with high effectiveness. </a:t>
            </a:r>
            <a:endParaRPr/>
          </a:p>
        </p:txBody>
      </p:sp>
      <p:sp>
        <p:nvSpPr>
          <p:cNvPr id="210" name="Google Shape;210;g37253ae854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a:t>For the dataset, we used a public dataset from Mendeley which contains over 61,000 images of 39 different classes of plant leaves, including healthy and diseased samples. We split the data into 70% training, 15% validation, and 15% test sets. We also applied various data augmentation techniques like flipping and rotation to improve model generalization.</a:t>
            </a:r>
            <a:endParaRPr/>
          </a:p>
        </p:txBody>
      </p:sp>
      <p:sp>
        <p:nvSpPr>
          <p:cNvPr id="218" name="Google Shape;2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sz="1100">
                <a:latin typeface="Arial"/>
                <a:ea typeface="Arial"/>
                <a:cs typeface="Arial"/>
                <a:sym typeface="Arial"/>
              </a:rPr>
              <a:t>Finally, in data analysis, we noticed the dataset was imbalanced—some classes had way fewer images. To address this, we oversampled the minority classes so that each had at least 70% of the largest class size in the training set.</a:t>
            </a:r>
            <a:endParaRPr/>
          </a:p>
        </p:txBody>
      </p:sp>
      <p:sp>
        <p:nvSpPr>
          <p:cNvPr id="230" name="Google Shape;2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sz="1100">
                <a:latin typeface="Arial"/>
                <a:ea typeface="Arial"/>
                <a:cs typeface="Arial"/>
                <a:sym typeface="Arial"/>
              </a:rPr>
              <a:t>The first image illustrates the architecture of Convolutional Neural Network. The model performs feature extraction through convolution and pooling layers, followed by classification using fully connected layers. As a relatively simple model, we selected it as our </a:t>
            </a:r>
            <a:r>
              <a:rPr lang="en-AU" sz="1100" b="1">
                <a:latin typeface="Arial"/>
                <a:ea typeface="Arial"/>
                <a:cs typeface="Arial"/>
                <a:sym typeface="Arial"/>
              </a:rPr>
              <a:t>baseline</a:t>
            </a:r>
            <a:r>
              <a:rPr lang="en-AU" sz="1100">
                <a:latin typeface="Arial"/>
                <a:ea typeface="Arial"/>
                <a:cs typeface="Arial"/>
                <a:sym typeface="Arial"/>
              </a:rPr>
              <a:t>.</a:t>
            </a:r>
            <a:endParaRPr sz="1100">
              <a:latin typeface="Arial"/>
              <a:ea typeface="Arial"/>
              <a:cs typeface="Arial"/>
              <a:sym typeface="Arial"/>
            </a:endParaRPr>
          </a:p>
          <a:p>
            <a:pPr marL="0" lvl="0" indent="0" algn="l" rtl="0">
              <a:spcBef>
                <a:spcPts val="0"/>
              </a:spcBef>
              <a:spcAft>
                <a:spcPts val="0"/>
              </a:spcAft>
              <a:buNone/>
            </a:pPr>
            <a:r>
              <a:rPr lang="en-AU" sz="1100">
                <a:latin typeface="Arial"/>
                <a:ea typeface="Arial"/>
                <a:cs typeface="Arial"/>
                <a:sym typeface="Arial"/>
              </a:rPr>
              <a:t>We designed an 8-layer CNN for leaf disease classification. It consists of 6 convolutional layers and 2 fully connected layers. The model takes 224×224 RGB images as input and uses 3×3 convolution kernels with max pooling to extract features. A global average pooling layer reduces the output to 512×1×1, which is then flattened and passed through two fully connected layers with 128 units and </a:t>
            </a:r>
            <a:r>
              <a:rPr lang="en-AU" sz="1100">
                <a:solidFill>
                  <a:srgbClr val="188038"/>
                </a:solidFill>
                <a:latin typeface="Roboto Mono"/>
                <a:ea typeface="Roboto Mono"/>
                <a:cs typeface="Roboto Mono"/>
                <a:sym typeface="Roboto Mono"/>
              </a:rPr>
              <a:t>number classes</a:t>
            </a:r>
            <a:r>
              <a:rPr lang="en-AU" sz="1100">
                <a:latin typeface="Arial"/>
                <a:ea typeface="Arial"/>
                <a:cs typeface="Arial"/>
                <a:sym typeface="Arial"/>
              </a:rPr>
              <a:t> units.</a:t>
            </a:r>
            <a:endParaRPr sz="1100">
              <a:latin typeface="Arial"/>
              <a:ea typeface="Arial"/>
              <a:cs typeface="Arial"/>
              <a:sym typeface="Arial"/>
            </a:endParaRPr>
          </a:p>
          <a:p>
            <a:pPr marL="0" lvl="0" indent="0" algn="l" rtl="0">
              <a:spcBef>
                <a:spcPts val="0"/>
              </a:spcBef>
              <a:spcAft>
                <a:spcPts val="0"/>
              </a:spcAft>
              <a:buNone/>
            </a:pPr>
            <a:r>
              <a:rPr lang="en-AU" sz="1100">
                <a:latin typeface="Arial"/>
                <a:ea typeface="Arial"/>
                <a:cs typeface="Arial"/>
                <a:sym typeface="Arial"/>
              </a:rPr>
              <a:t> As our baseline model, this architecture strikes a good balance between accuracy and efficiency, making it suitable for plant disease detection tasks.</a:t>
            </a:r>
            <a:endParaRPr sz="1100">
              <a:latin typeface="Arial"/>
              <a:ea typeface="Arial"/>
              <a:cs typeface="Arial"/>
              <a:sym typeface="Arial"/>
            </a:endParaRPr>
          </a:p>
        </p:txBody>
      </p:sp>
      <p:sp>
        <p:nvSpPr>
          <p:cNvPr id="240" name="Google Shape;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72a8dd04bb_7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sz="1100">
                <a:latin typeface="Arial"/>
                <a:ea typeface="Arial"/>
                <a:cs typeface="Arial"/>
                <a:sym typeface="Arial"/>
              </a:rPr>
              <a:t>This 8-layer CNN offers several practical advantages beyond its basic architecture. Its </a:t>
            </a:r>
            <a:r>
              <a:rPr lang="en-AU" sz="1100" b="1">
                <a:latin typeface="Arial"/>
                <a:ea typeface="Arial"/>
                <a:cs typeface="Arial"/>
                <a:sym typeface="Arial"/>
              </a:rPr>
              <a:t>simplicity and low parameter count</a:t>
            </a:r>
            <a:r>
              <a:rPr lang="en-AU" sz="1100">
                <a:latin typeface="Arial"/>
                <a:ea typeface="Arial"/>
                <a:cs typeface="Arial"/>
                <a:sym typeface="Arial"/>
              </a:rPr>
              <a:t> make it easier to interpret, debug, and train efficiently, even on low-end hardware — making it ideal for lightweight deployment. The </a:t>
            </a:r>
            <a:r>
              <a:rPr lang="en-AU" sz="1100" b="1">
                <a:latin typeface="Arial"/>
                <a:ea typeface="Arial"/>
                <a:cs typeface="Arial"/>
                <a:sym typeface="Arial"/>
              </a:rPr>
              <a:t>small size and shallow depth</a:t>
            </a:r>
            <a:r>
              <a:rPr lang="en-AU" sz="1100">
                <a:latin typeface="Arial"/>
                <a:ea typeface="Arial"/>
                <a:cs typeface="Arial"/>
                <a:sym typeface="Arial"/>
              </a:rPr>
              <a:t> contribute to </a:t>
            </a:r>
            <a:r>
              <a:rPr lang="en-AU" sz="1100" b="1">
                <a:latin typeface="Arial"/>
                <a:ea typeface="Arial"/>
                <a:cs typeface="Arial"/>
                <a:sym typeface="Arial"/>
              </a:rPr>
              <a:t>fast inference speed</a:t>
            </a:r>
            <a:r>
              <a:rPr lang="en-AU" sz="1100">
                <a:latin typeface="Arial"/>
                <a:ea typeface="Arial"/>
                <a:cs typeface="Arial"/>
                <a:sym typeface="Arial"/>
              </a:rPr>
              <a:t>, enabling real-time use in practical applications. Additionally, by using </a:t>
            </a:r>
            <a:r>
              <a:rPr lang="en-AU" sz="1100" b="1">
                <a:latin typeface="Arial"/>
                <a:ea typeface="Arial"/>
                <a:cs typeface="Arial"/>
                <a:sym typeface="Arial"/>
              </a:rPr>
              <a:t>global average pooling and a compact fully connected head</a:t>
            </a:r>
            <a:r>
              <a:rPr lang="en-AU" sz="1100">
                <a:latin typeface="Arial"/>
                <a:ea typeface="Arial"/>
                <a:cs typeface="Arial"/>
                <a:sym typeface="Arial"/>
              </a:rPr>
              <a:t>, the model shows strong </a:t>
            </a:r>
            <a:r>
              <a:rPr lang="en-AU" sz="1100" b="1">
                <a:latin typeface="Arial"/>
                <a:ea typeface="Arial"/>
                <a:cs typeface="Arial"/>
                <a:sym typeface="Arial"/>
              </a:rPr>
              <a:t>robustness to overfitting</a:t>
            </a:r>
            <a:r>
              <a:rPr lang="en-AU" sz="1100">
                <a:latin typeface="Arial"/>
                <a:ea typeface="Arial"/>
                <a:cs typeface="Arial"/>
                <a:sym typeface="Arial"/>
              </a:rPr>
              <a:t>, particularly when dealing with imbalanced or noisy datasets.</a:t>
            </a:r>
            <a:endParaRPr/>
          </a:p>
        </p:txBody>
      </p:sp>
      <p:sp>
        <p:nvSpPr>
          <p:cNvPr id="250" name="Google Shape;250;g372a8dd04bb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72a8dd04bb_7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AU" sz="1100">
                <a:latin typeface="Arial"/>
                <a:ea typeface="Arial"/>
                <a:cs typeface="Arial"/>
                <a:sym typeface="Arial"/>
              </a:rPr>
              <a:t>Here are three figures showing our model’s loss, accuracy, and confusion matrix. </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AU" sz="1100" b="1">
                <a:latin typeface="Arial"/>
                <a:ea typeface="Arial"/>
                <a:cs typeface="Arial"/>
                <a:sym typeface="Arial"/>
              </a:rPr>
              <a:t>8-layer CNN</a:t>
            </a:r>
            <a:r>
              <a:rPr lang="en-AU" sz="1100">
                <a:latin typeface="Arial"/>
                <a:ea typeface="Arial"/>
                <a:cs typeface="Arial"/>
                <a:sym typeface="Arial"/>
              </a:rPr>
              <a:t> serves as a strong </a:t>
            </a:r>
            <a:r>
              <a:rPr lang="en-AU" sz="1100" b="1">
                <a:latin typeface="Arial"/>
                <a:ea typeface="Arial"/>
                <a:cs typeface="Arial"/>
                <a:sym typeface="Arial"/>
              </a:rPr>
              <a:t>baseline</a:t>
            </a:r>
            <a:r>
              <a:rPr lang="en-AU" sz="1100">
                <a:latin typeface="Arial"/>
                <a:ea typeface="Arial"/>
                <a:cs typeface="Arial"/>
                <a:sym typeface="Arial"/>
              </a:rPr>
              <a:t>, achieving </a:t>
            </a:r>
            <a:r>
              <a:rPr lang="en-AU" sz="1100" b="1">
                <a:latin typeface="Arial"/>
                <a:ea typeface="Arial"/>
                <a:cs typeface="Arial"/>
                <a:sym typeface="Arial"/>
              </a:rPr>
              <a:t>97.5% test accuracy</a:t>
            </a:r>
            <a:r>
              <a:rPr lang="en-AU" sz="1100">
                <a:latin typeface="Arial"/>
                <a:ea typeface="Arial"/>
                <a:cs typeface="Arial"/>
                <a:sym typeface="Arial"/>
              </a:rPr>
              <a:t> with a simple and efficient architecture.</a:t>
            </a:r>
            <a:endParaRPr sz="1100">
              <a:latin typeface="Arial"/>
              <a:ea typeface="Arial"/>
              <a:cs typeface="Arial"/>
              <a:sym typeface="Arial"/>
            </a:endParaRPr>
          </a:p>
        </p:txBody>
      </p:sp>
      <p:sp>
        <p:nvSpPr>
          <p:cNvPr id="258" name="Google Shape;258;g372a8dd04bb_7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
        <p:cNvGrpSpPr/>
        <p:nvPr/>
      </p:nvGrpSpPr>
      <p:grpSpPr>
        <a:xfrm>
          <a:off x="0" y="0"/>
          <a:ext cx="0" cy="0"/>
          <a:chOff x="0" y="0"/>
          <a:chExt cx="0" cy="0"/>
        </a:xfrm>
      </p:grpSpPr>
      <p:sp>
        <p:nvSpPr>
          <p:cNvPr id="16" name="Google Shape;16;p2"/>
          <p:cNvSpPr/>
          <p:nvPr/>
        </p:nvSpPr>
        <p:spPr>
          <a:xfrm>
            <a:off x="1" y="1"/>
            <a:ext cx="5543550" cy="6858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 name="Google Shape;17;p2"/>
          <p:cNvPicPr preferRelativeResize="0"/>
          <p:nvPr/>
        </p:nvPicPr>
        <p:blipFill rotWithShape="1">
          <a:blip r:embed="rId2">
            <a:alphaModFix/>
          </a:blip>
          <a:srcRect/>
          <a:stretch/>
        </p:blipFill>
        <p:spPr>
          <a:xfrm rot="2999759">
            <a:off x="1292068" y="-612610"/>
            <a:ext cx="5135041" cy="7002330"/>
          </a:xfrm>
          <a:prstGeom prst="rect">
            <a:avLst/>
          </a:prstGeom>
          <a:noFill/>
          <a:ln>
            <a:noFill/>
          </a:ln>
        </p:spPr>
      </p:pic>
      <p:pic>
        <p:nvPicPr>
          <p:cNvPr id="18" name="Google Shape;18;p2"/>
          <p:cNvPicPr preferRelativeResize="0"/>
          <p:nvPr/>
        </p:nvPicPr>
        <p:blipFill rotWithShape="1">
          <a:blip r:embed="rId3">
            <a:alphaModFix/>
          </a:blip>
          <a:srcRect/>
          <a:stretch/>
        </p:blipFill>
        <p:spPr>
          <a:xfrm>
            <a:off x="415055" y="4792776"/>
            <a:ext cx="1760572" cy="18422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5183188" y="987425"/>
            <a:ext cx="6172200" cy="4873625"/>
          </a:xfrm>
          <a:prstGeom prst="rect">
            <a:avLst/>
          </a:prstGeom>
          <a:noFill/>
          <a:ln>
            <a:noFill/>
          </a:ln>
        </p:spPr>
      </p:sp>
      <p:sp>
        <p:nvSpPr>
          <p:cNvPr id="80" name="Google Shape;80;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2"/>
        <p:cNvGrpSpPr/>
        <p:nvPr/>
      </p:nvGrpSpPr>
      <p:grpSpPr>
        <a:xfrm>
          <a:off x="0" y="0"/>
          <a:ext cx="0" cy="0"/>
          <a:chOff x="0" y="0"/>
          <a:chExt cx="0" cy="0"/>
        </a:xfrm>
      </p:grpSpPr>
      <p:sp>
        <p:nvSpPr>
          <p:cNvPr id="103" name="Google Shape;103;p16"/>
          <p:cNvSpPr/>
          <p:nvPr/>
        </p:nvSpPr>
        <p:spPr>
          <a:xfrm rot="5400000">
            <a:off x="5706291" y="372292"/>
            <a:ext cx="779419" cy="12192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5">
              <a:solidFill>
                <a:schemeClr val="lt1"/>
              </a:solidFill>
              <a:latin typeface="Calibri"/>
              <a:ea typeface="Calibri"/>
              <a:cs typeface="Calibri"/>
              <a:sym typeface="Calibri"/>
            </a:endParaRPr>
          </a:p>
        </p:txBody>
      </p:sp>
      <p:pic>
        <p:nvPicPr>
          <p:cNvPr id="104" name="Google Shape;104;p16" descr="A picture containing food&#10;&#10;Description automatically generated"/>
          <p:cNvPicPr preferRelativeResize="0"/>
          <p:nvPr/>
        </p:nvPicPr>
        <p:blipFill rotWithShape="1">
          <a:blip r:embed="rId2">
            <a:alphaModFix/>
          </a:blip>
          <a:srcRect/>
          <a:stretch/>
        </p:blipFill>
        <p:spPr>
          <a:xfrm>
            <a:off x="11507849" y="6139546"/>
            <a:ext cx="598271" cy="701040"/>
          </a:xfrm>
          <a:prstGeom prst="rect">
            <a:avLst/>
          </a:prstGeom>
          <a:noFill/>
          <a:ln>
            <a:noFill/>
          </a:ln>
        </p:spPr>
      </p:pic>
      <p:sp>
        <p:nvSpPr>
          <p:cNvPr id="105" name="Google Shape;10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6"/>
          <p:cNvSpPr txBox="1">
            <a:spLocks noGrp="1"/>
          </p:cNvSpPr>
          <p:nvPr>
            <p:ph type="body" idx="1"/>
          </p:nvPr>
        </p:nvSpPr>
        <p:spPr>
          <a:xfrm>
            <a:off x="838200" y="1825625"/>
            <a:ext cx="10515600" cy="408815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3" name="Google Shape;11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5" name="Google Shape;1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0" name="Google Shape;140;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9"/>
        <p:cNvGrpSpPr/>
        <p:nvPr/>
      </p:nvGrpSpPr>
      <p:grpSpPr>
        <a:xfrm>
          <a:off x="0" y="0"/>
          <a:ext cx="0" cy="0"/>
          <a:chOff x="0" y="0"/>
          <a:chExt cx="0" cy="0"/>
        </a:xfrm>
      </p:grpSpPr>
      <p:sp>
        <p:nvSpPr>
          <p:cNvPr id="20" name="Google Shape;20;p3"/>
          <p:cNvSpPr/>
          <p:nvPr/>
        </p:nvSpPr>
        <p:spPr>
          <a:xfrm rot="5400000">
            <a:off x="5706291" y="372292"/>
            <a:ext cx="779419" cy="12192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5" b="0" i="0" u="none" strike="noStrike" cap="none">
              <a:solidFill>
                <a:schemeClr val="lt1"/>
              </a:solidFill>
              <a:latin typeface="Calibri"/>
              <a:ea typeface="Calibri"/>
              <a:cs typeface="Calibri"/>
              <a:sym typeface="Calibri"/>
            </a:endParaRPr>
          </a:p>
        </p:txBody>
      </p:sp>
      <p:pic>
        <p:nvPicPr>
          <p:cNvPr id="21" name="Google Shape;21;p3" descr="A picture containing food&#10;&#10;Description automatically generated"/>
          <p:cNvPicPr preferRelativeResize="0"/>
          <p:nvPr/>
        </p:nvPicPr>
        <p:blipFill rotWithShape="1">
          <a:blip r:embed="rId2">
            <a:alphaModFix/>
          </a:blip>
          <a:srcRect/>
          <a:stretch/>
        </p:blipFill>
        <p:spPr>
          <a:xfrm>
            <a:off x="11507849" y="6139546"/>
            <a:ext cx="598271" cy="701040"/>
          </a:xfrm>
          <a:prstGeom prst="rect">
            <a:avLst/>
          </a:prstGeom>
          <a:noFill/>
          <a:ln>
            <a:noFill/>
          </a:ln>
        </p:spPr>
      </p:pic>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08815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9"/>
        <p:cNvGrpSpPr/>
        <p:nvPr/>
      </p:nvGrpSpPr>
      <p:grpSpPr>
        <a:xfrm>
          <a:off x="0" y="0"/>
          <a:ext cx="0" cy="0"/>
          <a:chOff x="0" y="0"/>
          <a:chExt cx="0" cy="0"/>
        </a:xfrm>
      </p:grpSpPr>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6" name="Google Shape;156;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7" name="Google Shape;15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5"/>
          <p:cNvSpPr>
            <a:spLocks noGrp="1"/>
          </p:cNvSpPr>
          <p:nvPr>
            <p:ph type="pic" idx="2"/>
          </p:nvPr>
        </p:nvSpPr>
        <p:spPr>
          <a:xfrm>
            <a:off x="5183188" y="987425"/>
            <a:ext cx="6172200" cy="4873625"/>
          </a:xfrm>
          <a:prstGeom prst="rect">
            <a:avLst/>
          </a:prstGeom>
          <a:noFill/>
          <a:ln>
            <a:noFill/>
          </a:ln>
        </p:spPr>
      </p:sp>
      <p:sp>
        <p:nvSpPr>
          <p:cNvPr id="163" name="Google Shape;163;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4" name="Google Shape;16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79"/>
        <p:cNvGrpSpPr/>
        <p:nvPr/>
      </p:nvGrpSpPr>
      <p:grpSpPr>
        <a:xfrm>
          <a:off x="0" y="0"/>
          <a:ext cx="0" cy="0"/>
          <a:chOff x="0" y="0"/>
          <a:chExt cx="0" cy="0"/>
        </a:xfrm>
      </p:grpSpPr>
      <p:sp>
        <p:nvSpPr>
          <p:cNvPr id="180" name="Google Shape;180;p28"/>
          <p:cNvSpPr/>
          <p:nvPr/>
        </p:nvSpPr>
        <p:spPr>
          <a:xfrm>
            <a:off x="1" y="1"/>
            <a:ext cx="5543550" cy="6858000"/>
          </a:xfrm>
          <a:prstGeom prst="rect">
            <a:avLst/>
          </a:prstGeom>
          <a:solidFill>
            <a:srgbClr val="FFD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1" name="Google Shape;181;p28"/>
          <p:cNvPicPr preferRelativeResize="0"/>
          <p:nvPr/>
        </p:nvPicPr>
        <p:blipFill rotWithShape="1">
          <a:blip r:embed="rId2">
            <a:alphaModFix/>
          </a:blip>
          <a:srcRect/>
          <a:stretch/>
        </p:blipFill>
        <p:spPr>
          <a:xfrm rot="2999759">
            <a:off x="1292068" y="-612610"/>
            <a:ext cx="5135041" cy="7002330"/>
          </a:xfrm>
          <a:prstGeom prst="rect">
            <a:avLst/>
          </a:prstGeom>
          <a:noFill/>
          <a:ln>
            <a:noFill/>
          </a:ln>
        </p:spPr>
      </p:pic>
      <p:pic>
        <p:nvPicPr>
          <p:cNvPr id="182" name="Google Shape;182;p28"/>
          <p:cNvPicPr preferRelativeResize="0"/>
          <p:nvPr/>
        </p:nvPicPr>
        <p:blipFill rotWithShape="1">
          <a:blip r:embed="rId3">
            <a:alphaModFix/>
          </a:blip>
          <a:srcRect/>
          <a:stretch/>
        </p:blipFill>
        <p:spPr>
          <a:xfrm>
            <a:off x="415055" y="4792776"/>
            <a:ext cx="1760572" cy="18422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33.jpg"/><Relationship Id="rId18" Type="http://schemas.openxmlformats.org/officeDocument/2006/relationships/image" Target="../media/image43.jpg"/><Relationship Id="rId3" Type="http://schemas.openxmlformats.org/officeDocument/2006/relationships/image" Target="../media/image26.jpg"/><Relationship Id="rId7" Type="http://schemas.openxmlformats.org/officeDocument/2006/relationships/image" Target="../media/image28.jpg"/><Relationship Id="rId12" Type="http://schemas.openxmlformats.org/officeDocument/2006/relationships/image" Target="../media/image40.jpg"/><Relationship Id="rId17" Type="http://schemas.openxmlformats.org/officeDocument/2006/relationships/image" Target="../media/image29.jpg"/><Relationship Id="rId2" Type="http://schemas.openxmlformats.org/officeDocument/2006/relationships/notesSlide" Target="../notesSlides/notesSlide20.xml"/><Relationship Id="rId16"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0.jpg"/><Relationship Id="rId5" Type="http://schemas.openxmlformats.org/officeDocument/2006/relationships/image" Target="../media/image27.jpg"/><Relationship Id="rId15" Type="http://schemas.openxmlformats.org/officeDocument/2006/relationships/image" Target="../media/image32.jpg"/><Relationship Id="rId10" Type="http://schemas.openxmlformats.org/officeDocument/2006/relationships/image" Target="../media/image39.jpg"/><Relationship Id="rId4" Type="http://schemas.openxmlformats.org/officeDocument/2006/relationships/image" Target="../media/image36.jpg"/><Relationship Id="rId9" Type="http://schemas.openxmlformats.org/officeDocument/2006/relationships/image" Target="../media/image31.jpg"/><Relationship Id="rId14" Type="http://schemas.openxmlformats.org/officeDocument/2006/relationships/image" Target="../media/image4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picpedia.org/highway-signs/q/questions.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p:nvPr/>
        </p:nvSpPr>
        <p:spPr>
          <a:xfrm>
            <a:off x="-78497" y="2236126"/>
            <a:ext cx="5622524" cy="15684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4800" b="1" i="0" u="none" strike="noStrike" cap="none">
                <a:solidFill>
                  <a:schemeClr val="dk1"/>
                </a:solidFill>
                <a:latin typeface="Arial"/>
                <a:ea typeface="Arial"/>
                <a:cs typeface="Arial"/>
                <a:sym typeface="Arial"/>
              </a:rPr>
              <a:t>Leaf Disease Classification</a:t>
            </a:r>
            <a:endParaRPr sz="4800" b="1" i="0" u="none" strike="noStrike" cap="none">
              <a:solidFill>
                <a:schemeClr val="dk1"/>
              </a:solidFill>
              <a:latin typeface="Arial"/>
              <a:ea typeface="Arial"/>
              <a:cs typeface="Arial"/>
              <a:sym typeface="Arial"/>
            </a:endParaRPr>
          </a:p>
        </p:txBody>
      </p:sp>
      <p:sp>
        <p:nvSpPr>
          <p:cNvPr id="188" name="Google Shape;188;p29"/>
          <p:cNvSpPr txBox="1"/>
          <p:nvPr/>
        </p:nvSpPr>
        <p:spPr>
          <a:xfrm>
            <a:off x="5574831" y="2562407"/>
            <a:ext cx="6638100" cy="3478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4000">
                <a:solidFill>
                  <a:schemeClr val="dk1"/>
                </a:solidFill>
              </a:rPr>
              <a:t> Team name: Hello World !</a:t>
            </a:r>
            <a:endParaRPr sz="40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endParaRPr sz="4000" b="0" i="0" u="none" strike="noStrike" cap="none">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en-AU" sz="2800">
                <a:solidFill>
                  <a:schemeClr val="dk1"/>
                </a:solidFill>
              </a:rPr>
              <a:t>Yi Ren (z5567992)</a:t>
            </a:r>
            <a:endParaRPr sz="2800" b="0" i="0" u="none" strike="noStrike" cap="none">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en-AU" sz="2800">
                <a:solidFill>
                  <a:schemeClr val="dk1"/>
                </a:solidFill>
              </a:rPr>
              <a:t>Haoyu Guo (z5568296)</a:t>
            </a:r>
            <a:endParaRPr sz="2800" b="0" i="0" u="none" strike="noStrike" cap="none">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en-AU" sz="2800">
                <a:solidFill>
                  <a:schemeClr val="dk1"/>
                </a:solidFill>
              </a:rPr>
              <a:t>Yi Chen (z5567828)</a:t>
            </a:r>
            <a:endParaRPr sz="28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AU" sz="2800">
                <a:solidFill>
                  <a:schemeClr val="dk1"/>
                </a:solidFill>
              </a:rPr>
              <a:t>Dongbin Pu </a:t>
            </a:r>
            <a:r>
              <a:rPr lang="en-AU" sz="2800" b="0" i="0" u="none" strike="noStrike" cap="none">
                <a:solidFill>
                  <a:schemeClr val="dk1"/>
                </a:solidFill>
                <a:latin typeface="Arial"/>
                <a:ea typeface="Arial"/>
                <a:cs typeface="Arial"/>
                <a:sym typeface="Arial"/>
              </a:rPr>
              <a:t>(z</a:t>
            </a:r>
            <a:r>
              <a:rPr lang="en-AU" sz="2800">
                <a:solidFill>
                  <a:schemeClr val="dk1"/>
                </a:solidFill>
              </a:rPr>
              <a:t>5580978</a:t>
            </a:r>
            <a:r>
              <a:rPr lang="en-AU" sz="2800" b="0" i="0" u="none" strike="noStrike" cap="none">
                <a:solidFill>
                  <a:schemeClr val="dk1"/>
                </a:solidFill>
                <a:latin typeface="Arial"/>
                <a:ea typeface="Arial"/>
                <a:cs typeface="Arial"/>
                <a:sym typeface="Arial"/>
              </a:rPr>
              <a:t>)</a:t>
            </a:r>
            <a:endParaRPr sz="2800" b="0" i="0" u="none" strike="noStrike" cap="none">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en-AU" sz="2800">
                <a:solidFill>
                  <a:schemeClr val="dk1"/>
                </a:solidFill>
              </a:rPr>
              <a:t>Yixiao Wang (z5519041)</a:t>
            </a:r>
            <a:endParaRPr sz="2800" b="0" i="0" u="none" strike="noStrike" cap="none">
              <a:solidFill>
                <a:schemeClr val="dk1"/>
              </a:solidFill>
              <a:latin typeface="Arial"/>
              <a:ea typeface="Arial"/>
              <a:cs typeface="Arial"/>
              <a:sym typeface="Arial"/>
            </a:endParaRPr>
          </a:p>
        </p:txBody>
      </p:sp>
      <p:pic>
        <p:nvPicPr>
          <p:cNvPr id="189" name="Google Shape;189;p29" title="gradcam_5.JPG"/>
          <p:cNvPicPr preferRelativeResize="0"/>
          <p:nvPr/>
        </p:nvPicPr>
        <p:blipFill>
          <a:blip r:embed="rId3">
            <a:alphaModFix/>
          </a:blip>
          <a:stretch>
            <a:fillRect/>
          </a:stretch>
        </p:blipFill>
        <p:spPr>
          <a:xfrm>
            <a:off x="9034150" y="199925"/>
            <a:ext cx="2745325" cy="2001250"/>
          </a:xfrm>
          <a:prstGeom prst="rect">
            <a:avLst/>
          </a:prstGeom>
          <a:noFill/>
          <a:ln>
            <a:noFill/>
          </a:ln>
        </p:spPr>
      </p:pic>
      <p:pic>
        <p:nvPicPr>
          <p:cNvPr id="190" name="Google Shape;190;p29" title="orig_5.JPG"/>
          <p:cNvPicPr preferRelativeResize="0"/>
          <p:nvPr/>
        </p:nvPicPr>
        <p:blipFill>
          <a:blip r:embed="rId4">
            <a:alphaModFix/>
          </a:blip>
          <a:stretch>
            <a:fillRect/>
          </a:stretch>
        </p:blipFill>
        <p:spPr>
          <a:xfrm>
            <a:off x="5917375" y="199913"/>
            <a:ext cx="2745325" cy="2001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Method(VGG-16)</a:t>
            </a:r>
            <a:endParaRPr/>
          </a:p>
        </p:txBody>
      </p:sp>
      <p:sp>
        <p:nvSpPr>
          <p:cNvPr id="272" name="Google Shape;272;p38"/>
          <p:cNvSpPr txBox="1">
            <a:spLocks noGrp="1"/>
          </p:cNvSpPr>
          <p:nvPr>
            <p:ph type="body" idx="1"/>
          </p:nvPr>
        </p:nvSpPr>
        <p:spPr>
          <a:xfrm>
            <a:off x="231648" y="975360"/>
            <a:ext cx="11631300" cy="503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AU"/>
              <a:t>Model structure: </a:t>
            </a:r>
            <a:endParaRPr/>
          </a:p>
          <a:p>
            <a:pPr marL="228600" lvl="0" indent="-50800" algn="l" rtl="0">
              <a:lnSpc>
                <a:spcPct val="90000"/>
              </a:lnSpc>
              <a:spcBef>
                <a:spcPts val="1000"/>
              </a:spcBef>
              <a:spcAft>
                <a:spcPts val="0"/>
              </a:spcAft>
              <a:buClr>
                <a:schemeClr val="dk1"/>
              </a:buClr>
              <a:buSzPts val="2800"/>
              <a:buFont typeface="Noto Sans Symbols"/>
              <a:buNone/>
            </a:pPr>
            <a:endParaRPr/>
          </a:p>
        </p:txBody>
      </p:sp>
      <p:sp>
        <p:nvSpPr>
          <p:cNvPr id="273" name="Google Shape;2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10</a:t>
            </a:fld>
            <a:endParaRPr/>
          </a:p>
        </p:txBody>
      </p:sp>
      <p:sp>
        <p:nvSpPr>
          <p:cNvPr id="274" name="Google Shape;274;p38"/>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a:t>
            </a:r>
            <a:r>
              <a:rPr lang="en-AU" sz="1100">
                <a:solidFill>
                  <a:schemeClr val="dk1"/>
                </a:solidFill>
                <a:latin typeface="Arial"/>
                <a:ea typeface="Arial"/>
                <a:cs typeface="Arial"/>
                <a:sym typeface="Arial"/>
              </a:rPr>
              <a:t> </a:t>
            </a:r>
            <a:r>
              <a:rPr lang="en-AU" sz="1100">
                <a:solidFill>
                  <a:schemeClr val="dk1"/>
                </a:solidFill>
              </a:rPr>
              <a:t>Chen</a:t>
            </a:r>
            <a:r>
              <a:rPr lang="en-AU" sz="1100">
                <a:solidFill>
                  <a:schemeClr val="dk1"/>
                </a:solidFill>
                <a:latin typeface="Arial"/>
                <a:ea typeface="Arial"/>
                <a:cs typeface="Arial"/>
                <a:sym typeface="Arial"/>
              </a:rPr>
              <a:t> (z</a:t>
            </a:r>
            <a:r>
              <a:rPr lang="en-AU" sz="1100">
                <a:solidFill>
                  <a:schemeClr val="dk1"/>
                </a:solidFill>
              </a:rPr>
              <a:t>5567828</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pic>
        <p:nvPicPr>
          <p:cNvPr id="275" name="Google Shape;275;p38"/>
          <p:cNvPicPr preferRelativeResize="0"/>
          <p:nvPr/>
        </p:nvPicPr>
        <p:blipFill>
          <a:blip r:embed="rId3">
            <a:alphaModFix/>
          </a:blip>
          <a:stretch>
            <a:fillRect/>
          </a:stretch>
        </p:blipFill>
        <p:spPr>
          <a:xfrm>
            <a:off x="534187" y="2060650"/>
            <a:ext cx="11123625" cy="30795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Method(VGG-16)</a:t>
            </a:r>
            <a:endParaRPr/>
          </a:p>
        </p:txBody>
      </p:sp>
      <p:sp>
        <p:nvSpPr>
          <p:cNvPr id="281" name="Google Shape;281;p39"/>
          <p:cNvSpPr txBox="1">
            <a:spLocks noGrp="1"/>
          </p:cNvSpPr>
          <p:nvPr>
            <p:ph type="body" idx="1"/>
          </p:nvPr>
        </p:nvSpPr>
        <p:spPr>
          <a:xfrm>
            <a:off x="231648" y="975360"/>
            <a:ext cx="11631300" cy="5035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AU"/>
              <a:t>Features:</a:t>
            </a:r>
            <a:endParaRPr/>
          </a:p>
          <a:p>
            <a:pPr marL="228600" lvl="0" indent="0" algn="l" rtl="0">
              <a:lnSpc>
                <a:spcPct val="80000"/>
              </a:lnSpc>
              <a:spcBef>
                <a:spcPts val="0"/>
              </a:spcBef>
              <a:spcAft>
                <a:spcPts val="0"/>
              </a:spcAft>
              <a:buNone/>
            </a:pPr>
            <a:endParaRPr/>
          </a:p>
          <a:p>
            <a:pPr marL="457200" lvl="0" indent="-361950" algn="l" rtl="0">
              <a:lnSpc>
                <a:spcPct val="100000"/>
              </a:lnSpc>
              <a:spcBef>
                <a:spcPts val="0"/>
              </a:spcBef>
              <a:spcAft>
                <a:spcPts val="0"/>
              </a:spcAft>
              <a:buSzPts val="2100"/>
              <a:buChar char="•"/>
            </a:pPr>
            <a:r>
              <a:rPr lang="en-AU" sz="2100" b="1"/>
              <a:t>Stacked small filters:</a:t>
            </a:r>
            <a:r>
              <a:rPr lang="en-AU" sz="2100"/>
              <a:t> Uses multiple 3×3 convolutions instead of larger filters, increasing depth and nonlinearities with fewer parameters.</a:t>
            </a:r>
            <a:endParaRPr sz="2100"/>
          </a:p>
          <a:p>
            <a:pPr marL="457200" lvl="0" indent="0" algn="l" rtl="0">
              <a:lnSpc>
                <a:spcPct val="100000"/>
              </a:lnSpc>
              <a:spcBef>
                <a:spcPts val="0"/>
              </a:spcBef>
              <a:spcAft>
                <a:spcPts val="0"/>
              </a:spcAft>
              <a:buNone/>
            </a:pPr>
            <a:endParaRPr sz="2100"/>
          </a:p>
          <a:p>
            <a:pPr marL="457200" lvl="0" indent="-361950" algn="l" rtl="0">
              <a:lnSpc>
                <a:spcPct val="100000"/>
              </a:lnSpc>
              <a:spcBef>
                <a:spcPts val="0"/>
              </a:spcBef>
              <a:spcAft>
                <a:spcPts val="0"/>
              </a:spcAft>
              <a:buSzPts val="2100"/>
              <a:buChar char="•"/>
            </a:pPr>
            <a:r>
              <a:rPr lang="en-AU" sz="2100" b="1"/>
              <a:t>Uniform architecture:</a:t>
            </a:r>
            <a:r>
              <a:rPr lang="en-AU" sz="2100"/>
              <a:t> All layers use 3×3 convolutions and 2×2 max pooling, making the design simple and consistent.</a:t>
            </a:r>
            <a:endParaRPr sz="2100"/>
          </a:p>
          <a:p>
            <a:pPr marL="457200" lvl="0" indent="0" algn="l" rtl="0">
              <a:lnSpc>
                <a:spcPct val="100000"/>
              </a:lnSpc>
              <a:spcBef>
                <a:spcPts val="0"/>
              </a:spcBef>
              <a:spcAft>
                <a:spcPts val="0"/>
              </a:spcAft>
              <a:buNone/>
            </a:pPr>
            <a:endParaRPr sz="2100"/>
          </a:p>
          <a:p>
            <a:pPr marL="457200" lvl="0" indent="-361950" algn="l" rtl="0">
              <a:lnSpc>
                <a:spcPct val="100000"/>
              </a:lnSpc>
              <a:spcBef>
                <a:spcPts val="0"/>
              </a:spcBef>
              <a:spcAft>
                <a:spcPts val="0"/>
              </a:spcAft>
              <a:buSzPts val="2100"/>
              <a:buChar char="•"/>
            </a:pPr>
            <a:r>
              <a:rPr lang="en-AU" sz="2100" b="1"/>
              <a:t>No bottleneck blocks:</a:t>
            </a:r>
            <a:r>
              <a:rPr lang="en-AU" sz="2100"/>
              <a:t> VGG16 stacks plain convolutions, while ResNet50 uses 1×1 and 3×3 bottleneck structures for efficiency.</a:t>
            </a:r>
            <a:endParaRPr sz="2100"/>
          </a:p>
          <a:p>
            <a:pPr marL="457200" lvl="0" indent="0" algn="l" rtl="0">
              <a:lnSpc>
                <a:spcPct val="100000"/>
              </a:lnSpc>
              <a:spcBef>
                <a:spcPts val="0"/>
              </a:spcBef>
              <a:spcAft>
                <a:spcPts val="0"/>
              </a:spcAft>
              <a:buNone/>
            </a:pPr>
            <a:endParaRPr sz="2100"/>
          </a:p>
          <a:p>
            <a:pPr marL="457200" lvl="0" indent="0" algn="l" rtl="0">
              <a:lnSpc>
                <a:spcPct val="100000"/>
              </a:lnSpc>
              <a:spcBef>
                <a:spcPts val="0"/>
              </a:spcBef>
              <a:spcAft>
                <a:spcPts val="0"/>
              </a:spcAft>
              <a:buNone/>
            </a:pPr>
            <a:endParaRPr sz="2100"/>
          </a:p>
          <a:p>
            <a:pPr marL="228600" lvl="0" indent="0" algn="l" rtl="0">
              <a:lnSpc>
                <a:spcPct val="90000"/>
              </a:lnSpc>
              <a:spcBef>
                <a:spcPts val="0"/>
              </a:spcBef>
              <a:spcAft>
                <a:spcPts val="0"/>
              </a:spcAft>
              <a:buNone/>
            </a:pPr>
            <a:endParaRPr/>
          </a:p>
          <a:p>
            <a:pPr marL="228600" lvl="0" indent="-50800" algn="l" rtl="0">
              <a:lnSpc>
                <a:spcPct val="90000"/>
              </a:lnSpc>
              <a:spcBef>
                <a:spcPts val="1000"/>
              </a:spcBef>
              <a:spcAft>
                <a:spcPts val="0"/>
              </a:spcAft>
              <a:buClr>
                <a:schemeClr val="dk1"/>
              </a:buClr>
              <a:buSzPts val="2800"/>
              <a:buFont typeface="Noto Sans Symbols"/>
              <a:buNone/>
            </a:pPr>
            <a:endParaRPr/>
          </a:p>
        </p:txBody>
      </p:sp>
      <p:sp>
        <p:nvSpPr>
          <p:cNvPr id="282" name="Google Shape;282;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11</a:t>
            </a:fld>
            <a:endParaRPr/>
          </a:p>
        </p:txBody>
      </p:sp>
      <p:sp>
        <p:nvSpPr>
          <p:cNvPr id="283" name="Google Shape;283;p39"/>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 Chen (z5567828)</a:t>
            </a:r>
            <a:endParaRPr sz="11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Method(VGG-16)</a:t>
            </a:r>
            <a:endParaRPr/>
          </a:p>
        </p:txBody>
      </p:sp>
      <p:sp>
        <p:nvSpPr>
          <p:cNvPr id="289" name="Google Shape;289;p40"/>
          <p:cNvSpPr txBox="1">
            <a:spLocks noGrp="1"/>
          </p:cNvSpPr>
          <p:nvPr>
            <p:ph type="body" idx="1"/>
          </p:nvPr>
        </p:nvSpPr>
        <p:spPr>
          <a:xfrm>
            <a:off x="175975" y="810475"/>
            <a:ext cx="11631300" cy="5200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AU"/>
              <a:t>Result: </a:t>
            </a:r>
            <a:endParaRPr/>
          </a:p>
          <a:p>
            <a:pPr marL="228600" lvl="0" indent="-50800" algn="l" rtl="0">
              <a:lnSpc>
                <a:spcPct val="90000"/>
              </a:lnSpc>
              <a:spcBef>
                <a:spcPts val="1000"/>
              </a:spcBef>
              <a:spcAft>
                <a:spcPts val="0"/>
              </a:spcAft>
              <a:buClr>
                <a:schemeClr val="dk1"/>
              </a:buClr>
              <a:buSzPts val="2800"/>
              <a:buFont typeface="Noto Sans Symbols"/>
              <a:buNone/>
            </a:pPr>
            <a:endParaRPr/>
          </a:p>
        </p:txBody>
      </p:sp>
      <p:sp>
        <p:nvSpPr>
          <p:cNvPr id="290" name="Google Shape;290;p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12</a:t>
            </a:fld>
            <a:endParaRPr/>
          </a:p>
        </p:txBody>
      </p:sp>
      <p:sp>
        <p:nvSpPr>
          <p:cNvPr id="291" name="Google Shape;291;p40"/>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 Chen (z5567828)</a:t>
            </a:r>
            <a:endParaRPr sz="1100">
              <a:solidFill>
                <a:schemeClr val="dk1"/>
              </a:solidFill>
              <a:latin typeface="Arial"/>
              <a:ea typeface="Arial"/>
              <a:cs typeface="Arial"/>
              <a:sym typeface="Arial"/>
            </a:endParaRPr>
          </a:p>
        </p:txBody>
      </p:sp>
      <p:pic>
        <p:nvPicPr>
          <p:cNvPr id="292" name="Google Shape;292;p40"/>
          <p:cNvPicPr preferRelativeResize="0"/>
          <p:nvPr/>
        </p:nvPicPr>
        <p:blipFill rotWithShape="1">
          <a:blip r:embed="rId3">
            <a:alphaModFix/>
          </a:blip>
          <a:srcRect l="1381" t="1559" r="49990" b="1588"/>
          <a:stretch/>
        </p:blipFill>
        <p:spPr>
          <a:xfrm>
            <a:off x="1383150" y="1257875"/>
            <a:ext cx="2959801" cy="2329300"/>
          </a:xfrm>
          <a:prstGeom prst="rect">
            <a:avLst/>
          </a:prstGeom>
          <a:noFill/>
          <a:ln>
            <a:noFill/>
          </a:ln>
        </p:spPr>
      </p:pic>
      <p:pic>
        <p:nvPicPr>
          <p:cNvPr id="293" name="Google Shape;293;p40"/>
          <p:cNvPicPr preferRelativeResize="0"/>
          <p:nvPr/>
        </p:nvPicPr>
        <p:blipFill rotWithShape="1">
          <a:blip r:embed="rId3">
            <a:alphaModFix/>
          </a:blip>
          <a:srcRect l="49728"/>
          <a:stretch/>
        </p:blipFill>
        <p:spPr>
          <a:xfrm>
            <a:off x="1232425" y="3557575"/>
            <a:ext cx="3097975" cy="2491825"/>
          </a:xfrm>
          <a:prstGeom prst="rect">
            <a:avLst/>
          </a:prstGeom>
          <a:noFill/>
          <a:ln>
            <a:noFill/>
          </a:ln>
        </p:spPr>
      </p:pic>
      <p:pic>
        <p:nvPicPr>
          <p:cNvPr id="294" name="Google Shape;294;p40"/>
          <p:cNvPicPr preferRelativeResize="0"/>
          <p:nvPr/>
        </p:nvPicPr>
        <p:blipFill>
          <a:blip r:embed="rId4">
            <a:alphaModFix/>
          </a:blip>
          <a:stretch>
            <a:fillRect/>
          </a:stretch>
        </p:blipFill>
        <p:spPr>
          <a:xfrm>
            <a:off x="5789050" y="661275"/>
            <a:ext cx="5297275" cy="5388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Method(Resnet50)</a:t>
            </a:r>
            <a:endParaRPr/>
          </a:p>
        </p:txBody>
      </p:sp>
      <p:sp>
        <p:nvSpPr>
          <p:cNvPr id="300" name="Google Shape;300;p41"/>
          <p:cNvSpPr txBox="1">
            <a:spLocks noGrp="1"/>
          </p:cNvSpPr>
          <p:nvPr>
            <p:ph type="body" idx="1"/>
          </p:nvPr>
        </p:nvSpPr>
        <p:spPr>
          <a:xfrm>
            <a:off x="231586" y="911410"/>
            <a:ext cx="11631300" cy="5035200"/>
          </a:xfrm>
          <a:prstGeom prst="rect">
            <a:avLst/>
          </a:prstGeom>
          <a:noFill/>
          <a:ln>
            <a:noFill/>
          </a:ln>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r>
              <a:rPr lang="en-AU"/>
              <a:t>Model structure: </a:t>
            </a:r>
            <a:endParaRPr/>
          </a:p>
          <a:p>
            <a:pPr marL="914400" lvl="1" indent="-381000" algn="l" rtl="0">
              <a:spcBef>
                <a:spcPts val="0"/>
              </a:spcBef>
              <a:spcAft>
                <a:spcPts val="0"/>
              </a:spcAft>
              <a:buSzPts val="2400"/>
              <a:buChar char="○"/>
            </a:pPr>
            <a:r>
              <a:rPr lang="en-AU" sz="2100" b="1"/>
              <a:t>50-layer deep convolutional neural network</a:t>
            </a:r>
            <a:r>
              <a:rPr lang="en-AU" sz="2100"/>
              <a:t> based on the concept of </a:t>
            </a:r>
            <a:r>
              <a:rPr lang="en-AU" sz="2100" b="1"/>
              <a:t>residual learning</a:t>
            </a:r>
            <a:r>
              <a:rPr lang="en-AU" sz="2100"/>
              <a:t>.</a:t>
            </a:r>
            <a:endParaRPr sz="2100"/>
          </a:p>
          <a:p>
            <a:pPr marL="0" lvl="0" indent="0" algn="l" rtl="0">
              <a:lnSpc>
                <a:spcPct val="90000"/>
              </a:lnSpc>
              <a:spcBef>
                <a:spcPts val="1000"/>
              </a:spcBef>
              <a:spcAft>
                <a:spcPts val="0"/>
              </a:spcAft>
              <a:buNone/>
            </a:pPr>
            <a:endParaRPr/>
          </a:p>
        </p:txBody>
      </p:sp>
      <p:sp>
        <p:nvSpPr>
          <p:cNvPr id="301" name="Google Shape;30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13</a:t>
            </a:fld>
            <a:endParaRPr/>
          </a:p>
        </p:txBody>
      </p:sp>
      <p:sp>
        <p:nvSpPr>
          <p:cNvPr id="302" name="Google Shape;302;p41"/>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Dongbin Pu</a:t>
            </a:r>
            <a:r>
              <a:rPr lang="en-AU" sz="1100">
                <a:solidFill>
                  <a:schemeClr val="dk1"/>
                </a:solidFill>
                <a:latin typeface="Arial"/>
                <a:ea typeface="Arial"/>
                <a:cs typeface="Arial"/>
                <a:sym typeface="Arial"/>
              </a:rPr>
              <a:t>(z</a:t>
            </a:r>
            <a:r>
              <a:rPr lang="en-AU" sz="1100">
                <a:solidFill>
                  <a:schemeClr val="dk1"/>
                </a:solidFill>
              </a:rPr>
              <a:t>5580978</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pic>
        <p:nvPicPr>
          <p:cNvPr id="303" name="Google Shape;303;p41" title="0tH9evuOFqk8F41FG.png"/>
          <p:cNvPicPr preferRelativeResize="0"/>
          <p:nvPr/>
        </p:nvPicPr>
        <p:blipFill>
          <a:blip r:embed="rId3">
            <a:alphaModFix/>
          </a:blip>
          <a:stretch>
            <a:fillRect/>
          </a:stretch>
        </p:blipFill>
        <p:spPr>
          <a:xfrm>
            <a:off x="1614525" y="2424048"/>
            <a:ext cx="8865377" cy="285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Method(Resnet50)</a:t>
            </a:r>
            <a:endParaRPr/>
          </a:p>
        </p:txBody>
      </p:sp>
      <p:sp>
        <p:nvSpPr>
          <p:cNvPr id="309" name="Google Shape;309;p42"/>
          <p:cNvSpPr txBox="1">
            <a:spLocks noGrp="1"/>
          </p:cNvSpPr>
          <p:nvPr>
            <p:ph type="body" idx="1"/>
          </p:nvPr>
        </p:nvSpPr>
        <p:spPr>
          <a:xfrm>
            <a:off x="231650" y="975350"/>
            <a:ext cx="8950200" cy="50352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SzPts val="2800"/>
              <a:buChar char="➢"/>
            </a:pPr>
            <a:r>
              <a:rPr lang="en-AU"/>
              <a:t>Features</a:t>
            </a:r>
            <a:endParaRPr/>
          </a:p>
          <a:p>
            <a:pPr marL="457200" lvl="0" indent="0" algn="l" rtl="0">
              <a:lnSpc>
                <a:spcPct val="90000"/>
              </a:lnSpc>
              <a:spcBef>
                <a:spcPts val="0"/>
              </a:spcBef>
              <a:spcAft>
                <a:spcPts val="0"/>
              </a:spcAft>
              <a:buNone/>
            </a:pPr>
            <a:endParaRPr/>
          </a:p>
          <a:p>
            <a:pPr marL="914400" lvl="1" indent="-381000" algn="l" rtl="0">
              <a:lnSpc>
                <a:spcPct val="90000"/>
              </a:lnSpc>
              <a:spcBef>
                <a:spcPts val="0"/>
              </a:spcBef>
              <a:spcAft>
                <a:spcPts val="0"/>
              </a:spcAft>
              <a:buSzPts val="2400"/>
              <a:buChar char="○"/>
            </a:pPr>
            <a:r>
              <a:rPr lang="en-AU" sz="2100" b="1"/>
              <a:t>Bottleneck Architecture</a:t>
            </a:r>
            <a:r>
              <a:rPr lang="en-AU" sz="2100"/>
              <a:t>: 1×1 convolution for dimension reduction + 3×3 convolution + 1×1 convolution for restoration, improving computation efficiency.</a:t>
            </a:r>
            <a:endParaRPr sz="2100"/>
          </a:p>
          <a:p>
            <a:pPr marL="914400" lvl="0" indent="0" algn="l" rtl="0">
              <a:lnSpc>
                <a:spcPct val="90000"/>
              </a:lnSpc>
              <a:spcBef>
                <a:spcPts val="0"/>
              </a:spcBef>
              <a:spcAft>
                <a:spcPts val="0"/>
              </a:spcAft>
              <a:buNone/>
            </a:pPr>
            <a:endParaRPr sz="2100"/>
          </a:p>
          <a:p>
            <a:pPr marL="914400" lvl="0" indent="0" algn="l" rtl="0">
              <a:lnSpc>
                <a:spcPct val="90000"/>
              </a:lnSpc>
              <a:spcBef>
                <a:spcPts val="0"/>
              </a:spcBef>
              <a:spcAft>
                <a:spcPts val="0"/>
              </a:spcAft>
              <a:buNone/>
            </a:pPr>
            <a:endParaRPr sz="2100"/>
          </a:p>
          <a:p>
            <a:pPr marL="914400" lvl="1" indent="-381000" algn="l" rtl="0">
              <a:lnSpc>
                <a:spcPct val="90000"/>
              </a:lnSpc>
              <a:spcBef>
                <a:spcPts val="0"/>
              </a:spcBef>
              <a:spcAft>
                <a:spcPts val="0"/>
              </a:spcAft>
              <a:buSzPts val="2400"/>
              <a:buChar char="○"/>
            </a:pPr>
            <a:r>
              <a:rPr lang="en-AU" sz="2100" b="1"/>
              <a:t>Skip connection/Residual Connection: </a:t>
            </a:r>
            <a:r>
              <a:rPr lang="en-AU" sz="2100"/>
              <a:t>to alleviate the vanishing/exploding gradient problems in deep networks.</a:t>
            </a:r>
            <a:endParaRPr sz="2100"/>
          </a:p>
          <a:p>
            <a:pPr marL="0" lvl="0" indent="0" algn="l" rtl="0">
              <a:lnSpc>
                <a:spcPct val="115000"/>
              </a:lnSpc>
              <a:spcBef>
                <a:spcPts val="1200"/>
              </a:spcBef>
              <a:spcAft>
                <a:spcPts val="0"/>
              </a:spcAft>
              <a:buNone/>
            </a:pPr>
            <a:br>
              <a:rPr lang="en-AU" sz="1100"/>
            </a:br>
            <a:endParaRPr sz="1100"/>
          </a:p>
          <a:p>
            <a:pPr marL="457200" lvl="0" indent="0" algn="l" rtl="0">
              <a:lnSpc>
                <a:spcPct val="90000"/>
              </a:lnSpc>
              <a:spcBef>
                <a:spcPts val="1200"/>
              </a:spcBef>
              <a:spcAft>
                <a:spcPts val="0"/>
              </a:spcAft>
              <a:buNone/>
            </a:pPr>
            <a:endParaRPr/>
          </a:p>
        </p:txBody>
      </p:sp>
      <p:sp>
        <p:nvSpPr>
          <p:cNvPr id="310" name="Google Shape;310;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14</a:t>
            </a:fld>
            <a:endParaRPr/>
          </a:p>
        </p:txBody>
      </p:sp>
      <p:sp>
        <p:nvSpPr>
          <p:cNvPr id="311" name="Google Shape;311;p42"/>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AU" sz="1100">
                <a:solidFill>
                  <a:schemeClr val="dk1"/>
                </a:solidFill>
              </a:rPr>
              <a:t>Presenter: Dongbin Pu(z5580978)</a:t>
            </a:r>
            <a:endParaRPr sz="1100">
              <a:solidFill>
                <a:schemeClr val="dk1"/>
              </a:solidFill>
              <a:latin typeface="Arial"/>
              <a:ea typeface="Arial"/>
              <a:cs typeface="Arial"/>
              <a:sym typeface="Arial"/>
            </a:endParaRPr>
          </a:p>
        </p:txBody>
      </p:sp>
      <p:pic>
        <p:nvPicPr>
          <p:cNvPr id="312" name="Google Shape;312;p42" title="Screenshot 2025-08-01 at 4.06.40 pm.png"/>
          <p:cNvPicPr preferRelativeResize="0"/>
          <p:nvPr/>
        </p:nvPicPr>
        <p:blipFill>
          <a:blip r:embed="rId3">
            <a:alphaModFix/>
          </a:blip>
          <a:stretch>
            <a:fillRect/>
          </a:stretch>
        </p:blipFill>
        <p:spPr>
          <a:xfrm>
            <a:off x="9233906" y="975338"/>
            <a:ext cx="2119900" cy="45179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Method(Resnet50)</a:t>
            </a:r>
            <a:endParaRPr/>
          </a:p>
        </p:txBody>
      </p:sp>
      <p:sp>
        <p:nvSpPr>
          <p:cNvPr id="318" name="Google Shape;318;p43"/>
          <p:cNvSpPr txBox="1">
            <a:spLocks noGrp="1"/>
          </p:cNvSpPr>
          <p:nvPr>
            <p:ph type="body" idx="1"/>
          </p:nvPr>
        </p:nvSpPr>
        <p:spPr>
          <a:xfrm>
            <a:off x="119761" y="827785"/>
            <a:ext cx="11631300" cy="5035200"/>
          </a:xfrm>
          <a:prstGeom prst="rect">
            <a:avLst/>
          </a:prstGeom>
          <a:noFill/>
          <a:ln>
            <a:noFill/>
          </a:ln>
        </p:spPr>
        <p:txBody>
          <a:bodyPr spcFirstLastPara="1" wrap="square" lIns="91425" tIns="45700" rIns="91425" bIns="45700" anchor="t" anchorCtr="0">
            <a:normAutofit/>
          </a:bodyPr>
          <a:lstStyle/>
          <a:p>
            <a:pPr marL="457200" lvl="0" indent="-406400" algn="l" rtl="0">
              <a:lnSpc>
                <a:spcPct val="115000"/>
              </a:lnSpc>
              <a:spcBef>
                <a:spcPts val="1200"/>
              </a:spcBef>
              <a:spcAft>
                <a:spcPts val="0"/>
              </a:spcAft>
              <a:buSzPts val="2800"/>
              <a:buChar char="➢"/>
            </a:pPr>
            <a:r>
              <a:rPr lang="en-AU"/>
              <a:t>Results</a:t>
            </a:r>
            <a:endParaRPr/>
          </a:p>
          <a:p>
            <a:pPr marL="457200" lvl="0" indent="0" algn="l" rtl="0">
              <a:lnSpc>
                <a:spcPct val="115000"/>
              </a:lnSpc>
              <a:spcBef>
                <a:spcPts val="1200"/>
              </a:spcBef>
              <a:spcAft>
                <a:spcPts val="0"/>
              </a:spcAft>
              <a:buNone/>
            </a:pPr>
            <a:endParaRPr sz="2100" b="1"/>
          </a:p>
          <a:p>
            <a:pPr marL="0" lvl="0" indent="0" algn="l" rtl="0">
              <a:lnSpc>
                <a:spcPct val="90000"/>
              </a:lnSpc>
              <a:spcBef>
                <a:spcPts val="1200"/>
              </a:spcBef>
              <a:spcAft>
                <a:spcPts val="0"/>
              </a:spcAft>
              <a:buNone/>
            </a:pPr>
            <a:endParaRPr/>
          </a:p>
        </p:txBody>
      </p:sp>
      <p:sp>
        <p:nvSpPr>
          <p:cNvPr id="319" name="Google Shape;319;p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15</a:t>
            </a:fld>
            <a:endParaRPr/>
          </a:p>
        </p:txBody>
      </p:sp>
      <p:sp>
        <p:nvSpPr>
          <p:cNvPr id="320" name="Google Shape;320;p43"/>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AU" sz="1100">
                <a:solidFill>
                  <a:schemeClr val="dk1"/>
                </a:solidFill>
              </a:rPr>
              <a:t>Presenter: Dongbin Pu(z5580978)</a:t>
            </a:r>
            <a:endParaRPr sz="1100">
              <a:solidFill>
                <a:schemeClr val="dk1"/>
              </a:solidFill>
              <a:latin typeface="Arial"/>
              <a:ea typeface="Arial"/>
              <a:cs typeface="Arial"/>
              <a:sym typeface="Arial"/>
            </a:endParaRPr>
          </a:p>
        </p:txBody>
      </p:sp>
      <p:pic>
        <p:nvPicPr>
          <p:cNvPr id="323" name="Google Shape;323;p43" title="confusion_matrix.png"/>
          <p:cNvPicPr preferRelativeResize="0"/>
          <p:nvPr/>
        </p:nvPicPr>
        <p:blipFill>
          <a:blip r:embed="rId3">
            <a:alphaModFix/>
          </a:blip>
          <a:stretch>
            <a:fillRect/>
          </a:stretch>
        </p:blipFill>
        <p:spPr>
          <a:xfrm>
            <a:off x="6090325" y="710425"/>
            <a:ext cx="5184973" cy="5269898"/>
          </a:xfrm>
          <a:prstGeom prst="rect">
            <a:avLst/>
          </a:prstGeom>
          <a:noFill/>
          <a:ln>
            <a:noFill/>
          </a:ln>
        </p:spPr>
      </p:pic>
      <p:pic>
        <p:nvPicPr>
          <p:cNvPr id="3" name="Picture 2" descr="A graph with blue line and orange line&#10;&#10;AI-generated content may be incorrect.">
            <a:extLst>
              <a:ext uri="{FF2B5EF4-FFF2-40B4-BE49-F238E27FC236}">
                <a16:creationId xmlns:a16="http://schemas.microsoft.com/office/drawing/2014/main" id="{0D28AD0C-C030-E04B-62BA-F3A0D5DD9F69}"/>
              </a:ext>
            </a:extLst>
          </p:cNvPr>
          <p:cNvPicPr>
            <a:picLocks noChangeAspect="1"/>
          </p:cNvPicPr>
          <p:nvPr/>
        </p:nvPicPr>
        <p:blipFill>
          <a:blip r:embed="rId4"/>
          <a:stretch>
            <a:fillRect/>
          </a:stretch>
        </p:blipFill>
        <p:spPr>
          <a:xfrm>
            <a:off x="2007476" y="1248576"/>
            <a:ext cx="2937342" cy="2373744"/>
          </a:xfrm>
          <a:prstGeom prst="rect">
            <a:avLst/>
          </a:prstGeom>
        </p:spPr>
      </p:pic>
      <p:pic>
        <p:nvPicPr>
          <p:cNvPr id="5" name="Picture 4" descr="A graph with blue and orange lines&#10;&#10;AI-generated content may be incorrect.">
            <a:extLst>
              <a:ext uri="{FF2B5EF4-FFF2-40B4-BE49-F238E27FC236}">
                <a16:creationId xmlns:a16="http://schemas.microsoft.com/office/drawing/2014/main" id="{04A8F0AA-0F86-C3A4-476D-B74BD803C649}"/>
              </a:ext>
            </a:extLst>
          </p:cNvPr>
          <p:cNvPicPr>
            <a:picLocks noChangeAspect="1"/>
          </p:cNvPicPr>
          <p:nvPr/>
        </p:nvPicPr>
        <p:blipFill>
          <a:blip r:embed="rId5"/>
          <a:stretch>
            <a:fillRect/>
          </a:stretch>
        </p:blipFill>
        <p:spPr>
          <a:xfrm>
            <a:off x="2050462" y="3622320"/>
            <a:ext cx="2894356" cy="24219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Results visualisation (</a:t>
            </a:r>
            <a:r>
              <a:rPr lang="en-AU">
                <a:solidFill>
                  <a:srgbClr val="0E0E0E"/>
                </a:solidFill>
              </a:rPr>
              <a:t>Grad-CAM</a:t>
            </a:r>
            <a:r>
              <a:rPr lang="en-AU"/>
              <a:t>)</a:t>
            </a:r>
            <a:endParaRPr/>
          </a:p>
        </p:txBody>
      </p:sp>
      <p:sp>
        <p:nvSpPr>
          <p:cNvPr id="329" name="Google Shape;329;p44"/>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228600" lvl="0" indent="-184150" algn="l" rtl="0">
              <a:lnSpc>
                <a:spcPct val="150000"/>
              </a:lnSpc>
              <a:spcBef>
                <a:spcPts val="0"/>
              </a:spcBef>
              <a:spcAft>
                <a:spcPts val="0"/>
              </a:spcAft>
              <a:buClr>
                <a:schemeClr val="dk1"/>
              </a:buClr>
              <a:buSzPts val="2100"/>
              <a:buFont typeface="Noto Sans Symbols"/>
              <a:buChar char="➢"/>
            </a:pPr>
            <a:r>
              <a:rPr lang="en-AU" sz="2100" b="1">
                <a:solidFill>
                  <a:srgbClr val="0E0E0E"/>
                </a:solidFill>
              </a:rPr>
              <a:t> Grad-CAM</a:t>
            </a:r>
            <a:r>
              <a:rPr lang="en-AU" sz="2100">
                <a:solidFill>
                  <a:srgbClr val="0E0E0E"/>
                </a:solidFill>
              </a:rPr>
              <a:t> visualizes important image regions for classification.</a:t>
            </a:r>
            <a:endParaRPr sz="2100">
              <a:solidFill>
                <a:srgbClr val="0E0E0E"/>
              </a:solidFill>
            </a:endParaRPr>
          </a:p>
          <a:p>
            <a:pPr marL="228600" lvl="0" indent="-184150" algn="l" rtl="0">
              <a:lnSpc>
                <a:spcPct val="150000"/>
              </a:lnSpc>
              <a:spcBef>
                <a:spcPts val="0"/>
              </a:spcBef>
              <a:spcAft>
                <a:spcPts val="0"/>
              </a:spcAft>
              <a:buSzPts val="2100"/>
              <a:buFont typeface="Noto Sans Symbols"/>
              <a:buChar char="➢"/>
            </a:pPr>
            <a:r>
              <a:rPr lang="en-AU" sz="2100">
                <a:solidFill>
                  <a:srgbClr val="0E0E0E"/>
                </a:solidFill>
              </a:rPr>
              <a:t> Uses gradients from the </a:t>
            </a:r>
            <a:r>
              <a:rPr lang="en-AU" sz="2100" b="1">
                <a:solidFill>
                  <a:srgbClr val="0E0E0E"/>
                </a:solidFill>
              </a:rPr>
              <a:t>last conv layer</a:t>
            </a:r>
            <a:r>
              <a:rPr lang="en-AU" sz="2100">
                <a:solidFill>
                  <a:srgbClr val="0E0E0E"/>
                </a:solidFill>
              </a:rPr>
              <a:t> to create a heatmap over the input image.</a:t>
            </a:r>
            <a:endParaRPr sz="2100">
              <a:solidFill>
                <a:srgbClr val="0E0E0E"/>
              </a:solidFill>
            </a:endParaRPr>
          </a:p>
          <a:p>
            <a:pPr marL="228600" lvl="0" indent="0" algn="l" rtl="0">
              <a:lnSpc>
                <a:spcPct val="90000"/>
              </a:lnSpc>
              <a:spcBef>
                <a:spcPts val="0"/>
              </a:spcBef>
              <a:spcAft>
                <a:spcPts val="0"/>
              </a:spcAft>
              <a:buNone/>
            </a:pPr>
            <a:endParaRPr/>
          </a:p>
        </p:txBody>
      </p:sp>
      <p:sp>
        <p:nvSpPr>
          <p:cNvPr id="330" name="Google Shape;330;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16</a:t>
            </a:fld>
            <a:endParaRPr/>
          </a:p>
        </p:txBody>
      </p:sp>
      <p:sp>
        <p:nvSpPr>
          <p:cNvPr id="331" name="Google Shape;331;p44"/>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AU" sz="1100">
                <a:solidFill>
                  <a:schemeClr val="dk1"/>
                </a:solidFill>
              </a:rPr>
              <a:t>Presenter: Dongbin Pu(z5580978)</a:t>
            </a:r>
            <a:endParaRPr sz="1100">
              <a:solidFill>
                <a:schemeClr val="dk1"/>
              </a:solidFill>
              <a:latin typeface="Arial"/>
              <a:ea typeface="Arial"/>
              <a:cs typeface="Arial"/>
              <a:sym typeface="Arial"/>
            </a:endParaRPr>
          </a:p>
        </p:txBody>
      </p:sp>
      <p:pic>
        <p:nvPicPr>
          <p:cNvPr id="332" name="Google Shape;332;p44" title="IMG_0914.JPG"/>
          <p:cNvPicPr preferRelativeResize="0"/>
          <p:nvPr/>
        </p:nvPicPr>
        <p:blipFill>
          <a:blip r:embed="rId3">
            <a:alphaModFix/>
          </a:blip>
          <a:stretch>
            <a:fillRect/>
          </a:stretch>
        </p:blipFill>
        <p:spPr>
          <a:xfrm>
            <a:off x="524250" y="2165725"/>
            <a:ext cx="2681298" cy="1340649"/>
          </a:xfrm>
          <a:prstGeom prst="rect">
            <a:avLst/>
          </a:prstGeom>
          <a:noFill/>
          <a:ln>
            <a:noFill/>
          </a:ln>
        </p:spPr>
      </p:pic>
      <p:pic>
        <p:nvPicPr>
          <p:cNvPr id="333" name="Google Shape;333;p44" title="IMG_0918.JPG"/>
          <p:cNvPicPr preferRelativeResize="0"/>
          <p:nvPr/>
        </p:nvPicPr>
        <p:blipFill>
          <a:blip r:embed="rId4">
            <a:alphaModFix/>
          </a:blip>
          <a:stretch>
            <a:fillRect/>
          </a:stretch>
        </p:blipFill>
        <p:spPr>
          <a:xfrm>
            <a:off x="3351638" y="2165738"/>
            <a:ext cx="2681298" cy="1340636"/>
          </a:xfrm>
          <a:prstGeom prst="rect">
            <a:avLst/>
          </a:prstGeom>
          <a:noFill/>
          <a:ln>
            <a:noFill/>
          </a:ln>
        </p:spPr>
      </p:pic>
      <p:pic>
        <p:nvPicPr>
          <p:cNvPr id="334" name="Google Shape;334;p44" title="IMG_0921.JPG"/>
          <p:cNvPicPr preferRelativeResize="0"/>
          <p:nvPr/>
        </p:nvPicPr>
        <p:blipFill>
          <a:blip r:embed="rId5">
            <a:alphaModFix/>
          </a:blip>
          <a:stretch>
            <a:fillRect/>
          </a:stretch>
        </p:blipFill>
        <p:spPr>
          <a:xfrm>
            <a:off x="6179025" y="2165738"/>
            <a:ext cx="2681298" cy="1340649"/>
          </a:xfrm>
          <a:prstGeom prst="rect">
            <a:avLst/>
          </a:prstGeom>
          <a:noFill/>
          <a:ln>
            <a:noFill/>
          </a:ln>
        </p:spPr>
      </p:pic>
      <p:pic>
        <p:nvPicPr>
          <p:cNvPr id="335" name="Google Shape;335;p44" title="IMG_0924.JPG"/>
          <p:cNvPicPr preferRelativeResize="0"/>
          <p:nvPr/>
        </p:nvPicPr>
        <p:blipFill>
          <a:blip r:embed="rId6">
            <a:alphaModFix/>
          </a:blip>
          <a:stretch>
            <a:fillRect/>
          </a:stretch>
        </p:blipFill>
        <p:spPr>
          <a:xfrm>
            <a:off x="9006425" y="2165738"/>
            <a:ext cx="2681298" cy="1340649"/>
          </a:xfrm>
          <a:prstGeom prst="rect">
            <a:avLst/>
          </a:prstGeom>
          <a:noFill/>
          <a:ln>
            <a:noFill/>
          </a:ln>
        </p:spPr>
      </p:pic>
      <p:pic>
        <p:nvPicPr>
          <p:cNvPr id="336" name="Google Shape;336;p44" title="IMG_0927.JPG"/>
          <p:cNvPicPr preferRelativeResize="0"/>
          <p:nvPr/>
        </p:nvPicPr>
        <p:blipFill>
          <a:blip r:embed="rId7">
            <a:alphaModFix/>
          </a:blip>
          <a:stretch>
            <a:fillRect/>
          </a:stretch>
        </p:blipFill>
        <p:spPr>
          <a:xfrm>
            <a:off x="524275" y="3854675"/>
            <a:ext cx="2681252" cy="1340626"/>
          </a:xfrm>
          <a:prstGeom prst="rect">
            <a:avLst/>
          </a:prstGeom>
          <a:noFill/>
          <a:ln>
            <a:noFill/>
          </a:ln>
        </p:spPr>
      </p:pic>
      <p:pic>
        <p:nvPicPr>
          <p:cNvPr id="337" name="Google Shape;337;p44" title="IMG_0930.JPG"/>
          <p:cNvPicPr preferRelativeResize="0"/>
          <p:nvPr/>
        </p:nvPicPr>
        <p:blipFill>
          <a:blip r:embed="rId8">
            <a:alphaModFix/>
          </a:blip>
          <a:stretch>
            <a:fillRect/>
          </a:stretch>
        </p:blipFill>
        <p:spPr>
          <a:xfrm>
            <a:off x="3351637" y="3854650"/>
            <a:ext cx="2681298" cy="1340662"/>
          </a:xfrm>
          <a:prstGeom prst="rect">
            <a:avLst/>
          </a:prstGeom>
          <a:noFill/>
          <a:ln>
            <a:noFill/>
          </a:ln>
        </p:spPr>
      </p:pic>
      <p:pic>
        <p:nvPicPr>
          <p:cNvPr id="338" name="Google Shape;338;p44" title="IMG_0933.JPG"/>
          <p:cNvPicPr preferRelativeResize="0"/>
          <p:nvPr/>
        </p:nvPicPr>
        <p:blipFill>
          <a:blip r:embed="rId9">
            <a:alphaModFix/>
          </a:blip>
          <a:stretch>
            <a:fillRect/>
          </a:stretch>
        </p:blipFill>
        <p:spPr>
          <a:xfrm>
            <a:off x="6179025" y="3854673"/>
            <a:ext cx="2681267" cy="1340626"/>
          </a:xfrm>
          <a:prstGeom prst="rect">
            <a:avLst/>
          </a:prstGeom>
          <a:noFill/>
          <a:ln>
            <a:noFill/>
          </a:ln>
        </p:spPr>
      </p:pic>
      <p:pic>
        <p:nvPicPr>
          <p:cNvPr id="339" name="Google Shape;339;p44" title="IMG_0936.JPG"/>
          <p:cNvPicPr preferRelativeResize="0"/>
          <p:nvPr/>
        </p:nvPicPr>
        <p:blipFill>
          <a:blip r:embed="rId10">
            <a:alphaModFix/>
          </a:blip>
          <a:stretch>
            <a:fillRect/>
          </a:stretch>
        </p:blipFill>
        <p:spPr>
          <a:xfrm>
            <a:off x="9006400" y="3854675"/>
            <a:ext cx="2681267" cy="1340626"/>
          </a:xfrm>
          <a:prstGeom prst="rect">
            <a:avLst/>
          </a:prstGeom>
          <a:noFill/>
          <a:ln>
            <a:noFill/>
          </a:ln>
        </p:spPr>
      </p:pic>
      <p:sp>
        <p:nvSpPr>
          <p:cNvPr id="340" name="Google Shape;340;p44"/>
          <p:cNvSpPr txBox="1"/>
          <p:nvPr/>
        </p:nvSpPr>
        <p:spPr>
          <a:xfrm>
            <a:off x="2996388" y="5333863"/>
            <a:ext cx="6199200" cy="615600"/>
          </a:xfrm>
          <a:prstGeom prst="rect">
            <a:avLst/>
          </a:prstGeom>
          <a:noFill/>
          <a:ln>
            <a:noFill/>
          </a:ln>
        </p:spPr>
        <p:txBody>
          <a:bodyPr spcFirstLastPara="1" wrap="square" lIns="91425" tIns="91425" rIns="91425" bIns="91425" anchor="t" anchorCtr="0">
            <a:noAutofit/>
          </a:bodyPr>
          <a:lstStyle/>
          <a:p>
            <a:pPr marL="1828800" lvl="0" indent="457200" algn="l" rtl="0">
              <a:spcBef>
                <a:spcPts val="0"/>
              </a:spcBef>
              <a:spcAft>
                <a:spcPts val="0"/>
              </a:spcAft>
              <a:buNone/>
            </a:pPr>
            <a:r>
              <a:rPr lang="en-AU" sz="2800">
                <a:solidFill>
                  <a:schemeClr val="dk1"/>
                </a:solidFill>
                <a:latin typeface="Calibri"/>
                <a:ea typeface="Calibri"/>
                <a:cs typeface="Calibri"/>
                <a:sym typeface="Calibri"/>
              </a:rPr>
              <a:t>ResNet50</a:t>
            </a:r>
            <a:endParaRPr sz="2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Discussion</a:t>
            </a:r>
            <a:endParaRPr/>
          </a:p>
        </p:txBody>
      </p:sp>
      <p:sp>
        <p:nvSpPr>
          <p:cNvPr id="346" name="Google Shape;346;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17</a:t>
            </a:fld>
            <a:endParaRPr/>
          </a:p>
        </p:txBody>
      </p:sp>
      <p:sp>
        <p:nvSpPr>
          <p:cNvPr id="347" name="Google Shape;347;p45"/>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Yixiao Wang</a:t>
            </a:r>
            <a:r>
              <a:rPr lang="en-AU" sz="1100">
                <a:solidFill>
                  <a:schemeClr val="dk1"/>
                </a:solidFill>
                <a:latin typeface="Arial"/>
                <a:ea typeface="Arial"/>
                <a:cs typeface="Arial"/>
                <a:sym typeface="Arial"/>
              </a:rPr>
              <a:t> (z</a:t>
            </a:r>
            <a:r>
              <a:rPr lang="en-AU" sz="1100">
                <a:solidFill>
                  <a:schemeClr val="dk1"/>
                </a:solidFill>
              </a:rPr>
              <a:t>5519041</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349" name="Google Shape;349;p45"/>
          <p:cNvSpPr txBox="1"/>
          <p:nvPr/>
        </p:nvSpPr>
        <p:spPr>
          <a:xfrm>
            <a:off x="231650" y="862100"/>
            <a:ext cx="6762600" cy="298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Char char="➢"/>
            </a:pPr>
            <a:r>
              <a:rPr lang="en-AU" sz="2800">
                <a:solidFill>
                  <a:schemeClr val="dk1"/>
                </a:solidFill>
              </a:rPr>
              <a:t>Training Performance Comparison</a:t>
            </a:r>
            <a:endParaRPr sz="2800">
              <a:solidFill>
                <a:schemeClr val="dk1"/>
              </a:solidFill>
              <a:latin typeface="Calibri"/>
              <a:ea typeface="Calibri"/>
              <a:cs typeface="Calibri"/>
              <a:sym typeface="Calibri"/>
            </a:endParaRPr>
          </a:p>
        </p:txBody>
      </p:sp>
      <p:sp>
        <p:nvSpPr>
          <p:cNvPr id="350" name="Google Shape;350;p45"/>
          <p:cNvSpPr txBox="1"/>
          <p:nvPr/>
        </p:nvSpPr>
        <p:spPr>
          <a:xfrm>
            <a:off x="6646225" y="5655775"/>
            <a:ext cx="1815000" cy="26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en-AU" sz="1200">
                <a:solidFill>
                  <a:schemeClr val="dk1"/>
                </a:solidFill>
              </a:rPr>
              <a:t>Resnet50</a:t>
            </a:r>
            <a:endParaRPr sz="1200">
              <a:solidFill>
                <a:schemeClr val="dk1"/>
              </a:solidFill>
              <a:latin typeface="Calibri"/>
              <a:ea typeface="Calibri"/>
              <a:cs typeface="Calibri"/>
              <a:sym typeface="Calibri"/>
            </a:endParaRPr>
          </a:p>
        </p:txBody>
      </p:sp>
      <p:pic>
        <p:nvPicPr>
          <p:cNvPr id="351" name="Google Shape;351;p45"/>
          <p:cNvPicPr preferRelativeResize="0"/>
          <p:nvPr/>
        </p:nvPicPr>
        <p:blipFill>
          <a:blip r:embed="rId3">
            <a:alphaModFix/>
          </a:blip>
          <a:stretch>
            <a:fillRect/>
          </a:stretch>
        </p:blipFill>
        <p:spPr>
          <a:xfrm>
            <a:off x="3059866" y="1783462"/>
            <a:ext cx="2559609" cy="3818925"/>
          </a:xfrm>
          <a:prstGeom prst="rect">
            <a:avLst/>
          </a:prstGeom>
          <a:noFill/>
          <a:ln>
            <a:noFill/>
          </a:ln>
        </p:spPr>
      </p:pic>
      <p:sp>
        <p:nvSpPr>
          <p:cNvPr id="352" name="Google Shape;352;p45"/>
          <p:cNvSpPr txBox="1"/>
          <p:nvPr/>
        </p:nvSpPr>
        <p:spPr>
          <a:xfrm>
            <a:off x="4033675" y="5655775"/>
            <a:ext cx="1815000" cy="26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en-AU" sz="1200">
                <a:solidFill>
                  <a:schemeClr val="dk1"/>
                </a:solidFill>
              </a:rPr>
              <a:t>VGG-16</a:t>
            </a:r>
            <a:endParaRPr sz="1200">
              <a:solidFill>
                <a:schemeClr val="dk1"/>
              </a:solidFill>
              <a:latin typeface="Calibri"/>
              <a:ea typeface="Calibri"/>
              <a:cs typeface="Calibri"/>
              <a:sym typeface="Calibri"/>
            </a:endParaRPr>
          </a:p>
        </p:txBody>
      </p:sp>
      <p:sp>
        <p:nvSpPr>
          <p:cNvPr id="353" name="Google Shape;353;p45"/>
          <p:cNvSpPr txBox="1"/>
          <p:nvPr/>
        </p:nvSpPr>
        <p:spPr>
          <a:xfrm>
            <a:off x="8126250" y="1860225"/>
            <a:ext cx="4114500" cy="13926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Calibri"/>
              <a:buChar char="●"/>
            </a:pPr>
            <a:r>
              <a:rPr lang="en-AU" sz="1100" b="1" dirty="0">
                <a:solidFill>
                  <a:schemeClr val="dk1"/>
                </a:solidFill>
              </a:rPr>
              <a:t>8-layer CNN</a:t>
            </a:r>
            <a:r>
              <a:rPr lang="en-AU" sz="1100" dirty="0">
                <a:solidFill>
                  <a:schemeClr val="dk1"/>
                </a:solidFill>
              </a:rPr>
              <a:t> serves as a strong </a:t>
            </a:r>
            <a:r>
              <a:rPr lang="en-AU" sz="1100" b="1" dirty="0">
                <a:solidFill>
                  <a:schemeClr val="dk1"/>
                </a:solidFill>
              </a:rPr>
              <a:t>baseline</a:t>
            </a:r>
            <a:r>
              <a:rPr lang="en-AU" sz="1100" dirty="0">
                <a:solidFill>
                  <a:schemeClr val="dk1"/>
                </a:solidFill>
              </a:rPr>
              <a:t>, achieving </a:t>
            </a:r>
            <a:r>
              <a:rPr lang="en-AU" sz="1100" b="1" dirty="0">
                <a:solidFill>
                  <a:schemeClr val="dk1"/>
                </a:solidFill>
              </a:rPr>
              <a:t>9</a:t>
            </a:r>
            <a:r>
              <a:rPr lang="en-US" altLang="zh-CN" sz="1100" b="1" dirty="0">
                <a:solidFill>
                  <a:schemeClr val="dk1"/>
                </a:solidFill>
              </a:rPr>
              <a:t>8</a:t>
            </a:r>
            <a:r>
              <a:rPr lang="en-AU" sz="1100" b="1" dirty="0">
                <a:solidFill>
                  <a:schemeClr val="dk1"/>
                </a:solidFill>
              </a:rPr>
              <a:t>.5% test accuracy</a:t>
            </a:r>
            <a:r>
              <a:rPr lang="en-AU" sz="1100" dirty="0">
                <a:solidFill>
                  <a:schemeClr val="dk1"/>
                </a:solidFill>
              </a:rPr>
              <a:t> with a simple and efficient architecture.</a:t>
            </a:r>
            <a:endParaRPr sz="1100" b="1" dirty="0">
              <a:solidFill>
                <a:schemeClr val="dk1"/>
              </a:solidFill>
            </a:endParaRPr>
          </a:p>
          <a:p>
            <a:pPr marL="457200" lvl="0" indent="0" algn="l" rtl="0">
              <a:spcBef>
                <a:spcPts val="0"/>
              </a:spcBef>
              <a:spcAft>
                <a:spcPts val="0"/>
              </a:spcAft>
              <a:buNone/>
            </a:pPr>
            <a:endParaRPr sz="1100" b="1" dirty="0">
              <a:solidFill>
                <a:schemeClr val="dk1"/>
              </a:solidFill>
            </a:endParaRPr>
          </a:p>
          <a:p>
            <a:pPr marL="457200" lvl="0" indent="-311150" algn="l" rtl="0">
              <a:spcBef>
                <a:spcPts val="0"/>
              </a:spcBef>
              <a:spcAft>
                <a:spcPts val="0"/>
              </a:spcAft>
              <a:buClr>
                <a:schemeClr val="dk1"/>
              </a:buClr>
              <a:buSzPts val="1300"/>
              <a:buFont typeface="Calibri"/>
              <a:buChar char="●"/>
            </a:pPr>
            <a:r>
              <a:rPr lang="en-AU" sz="1100" b="1" dirty="0">
                <a:solidFill>
                  <a:schemeClr val="dk1"/>
                </a:solidFill>
              </a:rPr>
              <a:t>VGG-16</a:t>
            </a:r>
            <a:r>
              <a:rPr lang="en-AU" sz="1100" dirty="0">
                <a:solidFill>
                  <a:schemeClr val="dk1"/>
                </a:solidFill>
              </a:rPr>
              <a:t> also performs very well (~9</a:t>
            </a:r>
            <a:r>
              <a:rPr lang="en-US" altLang="zh-CN" sz="1100" dirty="0">
                <a:solidFill>
                  <a:schemeClr val="dk1"/>
                </a:solidFill>
              </a:rPr>
              <a:t>9</a:t>
            </a:r>
            <a:r>
              <a:rPr lang="en-AU" sz="1100" dirty="0">
                <a:solidFill>
                  <a:schemeClr val="dk1"/>
                </a:solidFill>
              </a:rPr>
              <a:t>% validation accuracy), but slightly less consistent than ResNet50.</a:t>
            </a:r>
            <a:endParaRPr sz="1100" dirty="0">
              <a:solidFill>
                <a:schemeClr val="dk1"/>
              </a:solidFill>
            </a:endParaRPr>
          </a:p>
          <a:p>
            <a:pPr marL="457200" lvl="0" indent="0" algn="l" rtl="0">
              <a:spcBef>
                <a:spcPts val="0"/>
              </a:spcBef>
              <a:spcAft>
                <a:spcPts val="0"/>
              </a:spcAft>
              <a:buNone/>
            </a:pPr>
            <a:endParaRPr sz="1100" dirty="0">
              <a:solidFill>
                <a:schemeClr val="dk1"/>
              </a:solidFill>
            </a:endParaRPr>
          </a:p>
          <a:p>
            <a:pPr marL="457200" lvl="0" indent="-311150" algn="l" rtl="0">
              <a:spcBef>
                <a:spcPts val="0"/>
              </a:spcBef>
              <a:spcAft>
                <a:spcPts val="0"/>
              </a:spcAft>
              <a:buClr>
                <a:schemeClr val="dk1"/>
              </a:buClr>
              <a:buSzPts val="1300"/>
              <a:buFont typeface="Calibri"/>
              <a:buChar char="●"/>
            </a:pPr>
            <a:r>
              <a:rPr lang="en-AU" sz="1100" b="1" dirty="0">
                <a:solidFill>
                  <a:schemeClr val="dk1"/>
                </a:solidFill>
              </a:rPr>
              <a:t>ResNet50</a:t>
            </a:r>
            <a:r>
              <a:rPr lang="en-AU" sz="1100" dirty="0">
                <a:solidFill>
                  <a:schemeClr val="dk1"/>
                </a:solidFill>
              </a:rPr>
              <a:t> achieves nearly </a:t>
            </a:r>
            <a:r>
              <a:rPr lang="en-AU" sz="1100" b="1" dirty="0">
                <a:solidFill>
                  <a:schemeClr val="dk1"/>
                </a:solidFill>
              </a:rPr>
              <a:t>99.8% training</a:t>
            </a:r>
            <a:r>
              <a:rPr lang="en-AU" sz="1100" dirty="0">
                <a:solidFill>
                  <a:schemeClr val="dk1"/>
                </a:solidFill>
              </a:rPr>
              <a:t> and </a:t>
            </a:r>
            <a:r>
              <a:rPr lang="en-AU" sz="1100" b="1" dirty="0">
                <a:solidFill>
                  <a:schemeClr val="dk1"/>
                </a:solidFill>
              </a:rPr>
              <a:t>99.7% validation accuracy</a:t>
            </a:r>
            <a:r>
              <a:rPr lang="en-AU" sz="1100" dirty="0">
                <a:solidFill>
                  <a:schemeClr val="dk1"/>
                </a:solidFill>
              </a:rPr>
              <a:t>, with minimal overfitting.</a:t>
            </a:r>
            <a:endParaRPr sz="1100" dirty="0">
              <a:solidFill>
                <a:schemeClr val="dk1"/>
              </a:solidFill>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354" name="Google Shape;354;p45"/>
          <p:cNvPicPr preferRelativeResize="0"/>
          <p:nvPr/>
        </p:nvPicPr>
        <p:blipFill>
          <a:blip r:embed="rId4"/>
          <a:srcRect/>
          <a:stretch/>
        </p:blipFill>
        <p:spPr>
          <a:xfrm>
            <a:off x="314688" y="1783458"/>
            <a:ext cx="2349784" cy="1915074"/>
          </a:xfrm>
          <a:prstGeom prst="rect">
            <a:avLst/>
          </a:prstGeom>
          <a:noFill/>
          <a:ln>
            <a:noFill/>
          </a:ln>
        </p:spPr>
      </p:pic>
      <p:pic>
        <p:nvPicPr>
          <p:cNvPr id="355" name="Google Shape;355;p45"/>
          <p:cNvPicPr preferRelativeResize="0"/>
          <p:nvPr/>
        </p:nvPicPr>
        <p:blipFill>
          <a:blip r:embed="rId5"/>
          <a:srcRect/>
          <a:stretch/>
        </p:blipFill>
        <p:spPr>
          <a:xfrm>
            <a:off x="357457" y="3694403"/>
            <a:ext cx="2307015" cy="1961365"/>
          </a:xfrm>
          <a:prstGeom prst="rect">
            <a:avLst/>
          </a:prstGeom>
          <a:noFill/>
          <a:ln>
            <a:noFill/>
          </a:ln>
        </p:spPr>
      </p:pic>
      <p:sp>
        <p:nvSpPr>
          <p:cNvPr id="356" name="Google Shape;356;p45"/>
          <p:cNvSpPr txBox="1"/>
          <p:nvPr/>
        </p:nvSpPr>
        <p:spPr>
          <a:xfrm>
            <a:off x="981175" y="5655775"/>
            <a:ext cx="1241400" cy="26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en-AU" sz="1200">
                <a:solidFill>
                  <a:schemeClr val="dk1"/>
                </a:solidFill>
              </a:rPr>
              <a:t>8-layer-CNN</a:t>
            </a:r>
            <a:endParaRPr sz="1200">
              <a:solidFill>
                <a:schemeClr val="dk1"/>
              </a:solidFill>
              <a:latin typeface="Calibri"/>
              <a:ea typeface="Calibri"/>
              <a:cs typeface="Calibri"/>
              <a:sym typeface="Calibri"/>
            </a:endParaRPr>
          </a:p>
        </p:txBody>
      </p:sp>
      <p:pic>
        <p:nvPicPr>
          <p:cNvPr id="2" name="Picture 1"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91032567-2C00-2E8F-4B7C-164EBAE6F05B}"/>
              </a:ext>
            </a:extLst>
          </p:cNvPr>
          <p:cNvPicPr>
            <a:picLocks noChangeAspect="1"/>
          </p:cNvPicPr>
          <p:nvPr/>
        </p:nvPicPr>
        <p:blipFill>
          <a:blip r:embed="rId6"/>
          <a:stretch>
            <a:fillRect/>
          </a:stretch>
        </p:blipFill>
        <p:spPr>
          <a:xfrm>
            <a:off x="5671821" y="1783462"/>
            <a:ext cx="2488737" cy="38723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Discussion</a:t>
            </a:r>
            <a:endParaRPr/>
          </a:p>
        </p:txBody>
      </p:sp>
      <p:sp>
        <p:nvSpPr>
          <p:cNvPr id="362" name="Google Shape;362;p4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18</a:t>
            </a:fld>
            <a:endParaRPr/>
          </a:p>
        </p:txBody>
      </p:sp>
      <p:sp>
        <p:nvSpPr>
          <p:cNvPr id="363" name="Google Shape;363;p46"/>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Yixiao Wang</a:t>
            </a:r>
            <a:r>
              <a:rPr lang="en-AU" sz="1100">
                <a:solidFill>
                  <a:schemeClr val="dk1"/>
                </a:solidFill>
                <a:latin typeface="Arial"/>
                <a:ea typeface="Arial"/>
                <a:cs typeface="Arial"/>
                <a:sym typeface="Arial"/>
              </a:rPr>
              <a:t> (z</a:t>
            </a:r>
            <a:r>
              <a:rPr lang="en-AU" sz="1100">
                <a:solidFill>
                  <a:schemeClr val="dk1"/>
                </a:solidFill>
              </a:rPr>
              <a:t>5519041</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364" name="Google Shape;364;p46"/>
          <p:cNvSpPr txBox="1"/>
          <p:nvPr/>
        </p:nvSpPr>
        <p:spPr>
          <a:xfrm>
            <a:off x="231650" y="862100"/>
            <a:ext cx="6762600" cy="298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Char char="➢"/>
            </a:pPr>
            <a:r>
              <a:rPr lang="en-AU" sz="2800">
                <a:solidFill>
                  <a:schemeClr val="dk1"/>
                </a:solidFill>
              </a:rPr>
              <a:t>Confusion Matrix Comparison</a:t>
            </a:r>
            <a:endParaRPr sz="2800">
              <a:solidFill>
                <a:schemeClr val="dk1"/>
              </a:solidFill>
              <a:latin typeface="Calibri"/>
              <a:ea typeface="Calibri"/>
              <a:cs typeface="Calibri"/>
              <a:sym typeface="Calibri"/>
            </a:endParaRPr>
          </a:p>
        </p:txBody>
      </p:sp>
      <p:sp>
        <p:nvSpPr>
          <p:cNvPr id="365" name="Google Shape;365;p46"/>
          <p:cNvSpPr txBox="1"/>
          <p:nvPr/>
        </p:nvSpPr>
        <p:spPr>
          <a:xfrm>
            <a:off x="9407000" y="5695350"/>
            <a:ext cx="1815000" cy="26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en-AU" sz="1200">
                <a:solidFill>
                  <a:schemeClr val="dk1"/>
                </a:solidFill>
              </a:rPr>
              <a:t>Resnet50</a:t>
            </a:r>
            <a:endParaRPr sz="1200">
              <a:solidFill>
                <a:schemeClr val="dk1"/>
              </a:solidFill>
              <a:latin typeface="Calibri"/>
              <a:ea typeface="Calibri"/>
              <a:cs typeface="Calibri"/>
              <a:sym typeface="Calibri"/>
            </a:endParaRPr>
          </a:p>
        </p:txBody>
      </p:sp>
      <p:sp>
        <p:nvSpPr>
          <p:cNvPr id="366" name="Google Shape;366;p46"/>
          <p:cNvSpPr txBox="1"/>
          <p:nvPr/>
        </p:nvSpPr>
        <p:spPr>
          <a:xfrm>
            <a:off x="5479425" y="5695350"/>
            <a:ext cx="1815000" cy="26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en-AU" sz="1200">
                <a:solidFill>
                  <a:schemeClr val="dk1"/>
                </a:solidFill>
              </a:rPr>
              <a:t>VGG-16</a:t>
            </a:r>
            <a:endParaRPr sz="1200">
              <a:solidFill>
                <a:schemeClr val="dk1"/>
              </a:solidFill>
              <a:latin typeface="Calibri"/>
              <a:ea typeface="Calibri"/>
              <a:cs typeface="Calibri"/>
              <a:sym typeface="Calibri"/>
            </a:endParaRPr>
          </a:p>
        </p:txBody>
      </p:sp>
      <p:pic>
        <p:nvPicPr>
          <p:cNvPr id="367" name="Google Shape;367;p46" title="confusion_matrix.png"/>
          <p:cNvPicPr preferRelativeResize="0"/>
          <p:nvPr/>
        </p:nvPicPr>
        <p:blipFill>
          <a:blip r:embed="rId3">
            <a:alphaModFix/>
          </a:blip>
          <a:stretch>
            <a:fillRect/>
          </a:stretch>
        </p:blipFill>
        <p:spPr>
          <a:xfrm>
            <a:off x="7938875" y="1445512"/>
            <a:ext cx="4086652" cy="4153600"/>
          </a:xfrm>
          <a:prstGeom prst="rect">
            <a:avLst/>
          </a:prstGeom>
          <a:noFill/>
          <a:ln>
            <a:noFill/>
          </a:ln>
        </p:spPr>
      </p:pic>
      <p:pic>
        <p:nvPicPr>
          <p:cNvPr id="368" name="Google Shape;368;p46"/>
          <p:cNvPicPr preferRelativeResize="0"/>
          <p:nvPr/>
        </p:nvPicPr>
        <p:blipFill>
          <a:blip r:embed="rId4">
            <a:alphaModFix/>
          </a:blip>
          <a:stretch>
            <a:fillRect/>
          </a:stretch>
        </p:blipFill>
        <p:spPr>
          <a:xfrm>
            <a:off x="3747500" y="1349250"/>
            <a:ext cx="4272823" cy="4346102"/>
          </a:xfrm>
          <a:prstGeom prst="rect">
            <a:avLst/>
          </a:prstGeom>
          <a:noFill/>
          <a:ln>
            <a:noFill/>
          </a:ln>
        </p:spPr>
      </p:pic>
      <p:pic>
        <p:nvPicPr>
          <p:cNvPr id="369" name="Google Shape;369;p46"/>
          <p:cNvPicPr preferRelativeResize="0"/>
          <p:nvPr/>
        </p:nvPicPr>
        <p:blipFill>
          <a:blip r:embed="rId5"/>
          <a:srcRect/>
          <a:stretch/>
        </p:blipFill>
        <p:spPr>
          <a:xfrm>
            <a:off x="0" y="1538821"/>
            <a:ext cx="4039982" cy="3966956"/>
          </a:xfrm>
          <a:prstGeom prst="rect">
            <a:avLst/>
          </a:prstGeom>
          <a:noFill/>
          <a:ln>
            <a:noFill/>
          </a:ln>
        </p:spPr>
      </p:pic>
      <p:sp>
        <p:nvSpPr>
          <p:cNvPr id="370" name="Google Shape;370;p46"/>
          <p:cNvSpPr txBox="1"/>
          <p:nvPr/>
        </p:nvSpPr>
        <p:spPr>
          <a:xfrm>
            <a:off x="1494575" y="5695350"/>
            <a:ext cx="1815000" cy="261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4400"/>
              <a:buFont typeface="Arial"/>
              <a:buNone/>
            </a:pPr>
            <a:r>
              <a:rPr lang="en-AU" sz="1200">
                <a:solidFill>
                  <a:schemeClr val="dk1"/>
                </a:solidFill>
              </a:rPr>
              <a:t>8-layer-CNN</a:t>
            </a:r>
            <a:endParaRPr sz="1200">
              <a:solidFill>
                <a:schemeClr val="dk1"/>
              </a:solidFill>
              <a:latin typeface="Calibri"/>
              <a:ea typeface="Calibri"/>
              <a:cs typeface="Calibri"/>
              <a:sym typeface="Calibri"/>
            </a:endParaRPr>
          </a:p>
        </p:txBody>
      </p:sp>
      <p:sp>
        <p:nvSpPr>
          <p:cNvPr id="371" name="Google Shape;371;p46"/>
          <p:cNvSpPr txBox="1"/>
          <p:nvPr/>
        </p:nvSpPr>
        <p:spPr>
          <a:xfrm>
            <a:off x="7624225" y="162350"/>
            <a:ext cx="4401300" cy="16977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Calibri"/>
              <a:buChar char="●"/>
            </a:pPr>
            <a:r>
              <a:rPr lang="en-AU" sz="1100" b="1">
                <a:solidFill>
                  <a:schemeClr val="dk1"/>
                </a:solidFill>
              </a:rPr>
              <a:t>8-layer CNN</a:t>
            </a:r>
            <a:r>
              <a:rPr lang="en-AU" sz="1100">
                <a:solidFill>
                  <a:schemeClr val="dk1"/>
                </a:solidFill>
              </a:rPr>
              <a:t> performs well, But </a:t>
            </a:r>
            <a:r>
              <a:rPr lang="en-AU" sz="1100" dirty="0">
                <a:solidFill>
                  <a:schemeClr val="dk1"/>
                </a:solidFill>
              </a:rPr>
              <a:t>makes a few more mistakes on similar or rare classes. </a:t>
            </a:r>
            <a:endParaRPr sz="1100" dirty="0">
              <a:solidFill>
                <a:schemeClr val="dk1"/>
              </a:solidFill>
            </a:endParaRPr>
          </a:p>
          <a:p>
            <a:pPr marL="457200" lvl="0" indent="-311150" algn="l" rtl="0">
              <a:spcBef>
                <a:spcPts val="0"/>
              </a:spcBef>
              <a:spcAft>
                <a:spcPts val="0"/>
              </a:spcAft>
              <a:buClr>
                <a:schemeClr val="dk1"/>
              </a:buClr>
              <a:buSzPts val="1300"/>
              <a:buFont typeface="Calibri"/>
              <a:buChar char="●"/>
            </a:pPr>
            <a:r>
              <a:rPr lang="en-AU" sz="1100" b="1" dirty="0">
                <a:solidFill>
                  <a:schemeClr val="dk1"/>
                </a:solidFill>
              </a:rPr>
              <a:t>VGG-16</a:t>
            </a:r>
            <a:r>
              <a:rPr lang="en-AU" sz="1100" dirty="0">
                <a:solidFill>
                  <a:schemeClr val="dk1"/>
                </a:solidFill>
              </a:rPr>
              <a:t> shows good performance too, but with a few more errors — especially for certain similar or low-sample classes.</a:t>
            </a:r>
            <a:endParaRPr sz="1100" dirty="0">
              <a:solidFill>
                <a:schemeClr val="dk1"/>
              </a:solidFill>
            </a:endParaRPr>
          </a:p>
          <a:p>
            <a:pPr marL="457200" lvl="0" indent="-311150" algn="l" rtl="0">
              <a:spcBef>
                <a:spcPts val="0"/>
              </a:spcBef>
              <a:spcAft>
                <a:spcPts val="0"/>
              </a:spcAft>
              <a:buClr>
                <a:schemeClr val="dk1"/>
              </a:buClr>
              <a:buSzPts val="1300"/>
              <a:buFont typeface="Calibri"/>
              <a:buChar char="●"/>
            </a:pPr>
            <a:r>
              <a:rPr lang="en-AU" sz="1100" b="1" dirty="0">
                <a:solidFill>
                  <a:schemeClr val="dk1"/>
                </a:solidFill>
              </a:rPr>
              <a:t>ResNet50</a:t>
            </a:r>
            <a:r>
              <a:rPr lang="en-AU" sz="1100" dirty="0">
                <a:solidFill>
                  <a:schemeClr val="dk1"/>
                </a:solidFill>
              </a:rPr>
              <a:t>’s predictions are highly concentrated on the diagonal — meaning almost all classes were predicted correctly.</a:t>
            </a:r>
            <a:endParaRPr sz="2800" dirty="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a:extLst>
            <a:ext uri="{FF2B5EF4-FFF2-40B4-BE49-F238E27FC236}">
              <a16:creationId xmlns:a16="http://schemas.microsoft.com/office/drawing/2014/main" id="{2A853ECC-6C28-4C1B-D370-46E04B09BC0B}"/>
            </a:ext>
          </a:extLst>
        </p:cNvPr>
        <p:cNvGrpSpPr/>
        <p:nvPr/>
      </p:nvGrpSpPr>
      <p:grpSpPr>
        <a:xfrm>
          <a:off x="0" y="0"/>
          <a:ext cx="0" cy="0"/>
          <a:chOff x="0" y="0"/>
          <a:chExt cx="0" cy="0"/>
        </a:xfrm>
      </p:grpSpPr>
      <p:sp>
        <p:nvSpPr>
          <p:cNvPr id="361" name="Google Shape;361;p46">
            <a:extLst>
              <a:ext uri="{FF2B5EF4-FFF2-40B4-BE49-F238E27FC236}">
                <a16:creationId xmlns:a16="http://schemas.microsoft.com/office/drawing/2014/main" id="{E1A5E12B-5662-38EA-900A-498D22BC1A7C}"/>
              </a:ext>
            </a:extLst>
          </p:cNvPr>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Discussion</a:t>
            </a:r>
            <a:endParaRPr/>
          </a:p>
        </p:txBody>
      </p:sp>
      <p:sp>
        <p:nvSpPr>
          <p:cNvPr id="362" name="Google Shape;362;p46">
            <a:extLst>
              <a:ext uri="{FF2B5EF4-FFF2-40B4-BE49-F238E27FC236}">
                <a16:creationId xmlns:a16="http://schemas.microsoft.com/office/drawing/2014/main" id="{1D8C52E1-A351-A094-642C-0909A8F6B1EC}"/>
              </a:ext>
            </a:extLst>
          </p:cNvPr>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19</a:t>
            </a:fld>
            <a:endParaRPr/>
          </a:p>
        </p:txBody>
      </p:sp>
      <p:sp>
        <p:nvSpPr>
          <p:cNvPr id="363" name="Google Shape;363;p46">
            <a:extLst>
              <a:ext uri="{FF2B5EF4-FFF2-40B4-BE49-F238E27FC236}">
                <a16:creationId xmlns:a16="http://schemas.microsoft.com/office/drawing/2014/main" id="{C31A0E7F-8A8E-CB5C-11DA-986D02C738D7}"/>
              </a:ext>
            </a:extLst>
          </p:cNvPr>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Yixiao Wang</a:t>
            </a:r>
            <a:r>
              <a:rPr lang="en-AU" sz="1100">
                <a:solidFill>
                  <a:schemeClr val="dk1"/>
                </a:solidFill>
                <a:latin typeface="Arial"/>
                <a:ea typeface="Arial"/>
                <a:cs typeface="Arial"/>
                <a:sym typeface="Arial"/>
              </a:rPr>
              <a:t> (z</a:t>
            </a:r>
            <a:r>
              <a:rPr lang="en-AU" sz="1100">
                <a:solidFill>
                  <a:schemeClr val="dk1"/>
                </a:solidFill>
              </a:rPr>
              <a:t>5519041</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364" name="Google Shape;364;p46">
            <a:extLst>
              <a:ext uri="{FF2B5EF4-FFF2-40B4-BE49-F238E27FC236}">
                <a16:creationId xmlns:a16="http://schemas.microsoft.com/office/drawing/2014/main" id="{19C2C137-D7E8-2B82-826D-F1B22A5CFDA4}"/>
              </a:ext>
            </a:extLst>
          </p:cNvPr>
          <p:cNvSpPr txBox="1"/>
          <p:nvPr/>
        </p:nvSpPr>
        <p:spPr>
          <a:xfrm>
            <a:off x="231650" y="862100"/>
            <a:ext cx="6762600" cy="298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Char char="➢"/>
            </a:pPr>
            <a:r>
              <a:rPr lang="en-AU" sz="2800" dirty="0">
                <a:solidFill>
                  <a:schemeClr val="dk1"/>
                </a:solidFill>
              </a:rPr>
              <a:t>Evaluation metrics</a:t>
            </a:r>
            <a:r>
              <a:rPr lang="zh-CN" altLang="en-US" sz="2800" dirty="0">
                <a:solidFill>
                  <a:schemeClr val="dk1"/>
                </a:solidFill>
              </a:rPr>
              <a:t> </a:t>
            </a:r>
            <a:r>
              <a:rPr lang="en-AU" sz="2800" dirty="0">
                <a:solidFill>
                  <a:schemeClr val="dk1"/>
                </a:solidFill>
              </a:rPr>
              <a:t>Comparison</a:t>
            </a:r>
            <a:endParaRPr lang="en-AU" sz="2800" dirty="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EFC78019-4E8C-6FD6-1226-8DE46840F859}"/>
              </a:ext>
            </a:extLst>
          </p:cNvPr>
          <p:cNvGraphicFramePr>
            <a:graphicFrameLocks noGrp="1"/>
          </p:cNvGraphicFramePr>
          <p:nvPr>
            <p:extLst>
              <p:ext uri="{D42A27DB-BD31-4B8C-83A1-F6EECF244321}">
                <p14:modId xmlns:p14="http://schemas.microsoft.com/office/powerpoint/2010/main" val="2599156531"/>
              </p:ext>
            </p:extLst>
          </p:nvPr>
        </p:nvGraphicFramePr>
        <p:xfrm>
          <a:off x="1306286" y="2034073"/>
          <a:ext cx="8957388" cy="2836510"/>
        </p:xfrm>
        <a:graphic>
          <a:graphicData uri="http://schemas.openxmlformats.org/drawingml/2006/table">
            <a:tbl>
              <a:tblPr firstRow="1" bandRow="1">
                <a:tableStyleId>{5C22544A-7EE6-4342-B048-85BDC9FD1C3A}</a:tableStyleId>
              </a:tblPr>
              <a:tblGrid>
                <a:gridCol w="2239347">
                  <a:extLst>
                    <a:ext uri="{9D8B030D-6E8A-4147-A177-3AD203B41FA5}">
                      <a16:colId xmlns:a16="http://schemas.microsoft.com/office/drawing/2014/main" val="49546082"/>
                    </a:ext>
                  </a:extLst>
                </a:gridCol>
                <a:gridCol w="2239347">
                  <a:extLst>
                    <a:ext uri="{9D8B030D-6E8A-4147-A177-3AD203B41FA5}">
                      <a16:colId xmlns:a16="http://schemas.microsoft.com/office/drawing/2014/main" val="1087046243"/>
                    </a:ext>
                  </a:extLst>
                </a:gridCol>
                <a:gridCol w="2239347">
                  <a:extLst>
                    <a:ext uri="{9D8B030D-6E8A-4147-A177-3AD203B41FA5}">
                      <a16:colId xmlns:a16="http://schemas.microsoft.com/office/drawing/2014/main" val="1989936480"/>
                    </a:ext>
                  </a:extLst>
                </a:gridCol>
                <a:gridCol w="2239347">
                  <a:extLst>
                    <a:ext uri="{9D8B030D-6E8A-4147-A177-3AD203B41FA5}">
                      <a16:colId xmlns:a16="http://schemas.microsoft.com/office/drawing/2014/main" val="2356995629"/>
                    </a:ext>
                  </a:extLst>
                </a:gridCol>
              </a:tblGrid>
              <a:tr h="567302">
                <a:tc>
                  <a:txBody>
                    <a:bodyPr/>
                    <a:lstStyle/>
                    <a:p>
                      <a:pPr algn="ctr"/>
                      <a:r>
                        <a:rPr lang="en-US" sz="2000" dirty="0"/>
                        <a:t>Method</a:t>
                      </a:r>
                    </a:p>
                  </a:txBody>
                  <a:tcPr/>
                </a:tc>
                <a:tc>
                  <a:txBody>
                    <a:bodyPr/>
                    <a:lstStyle/>
                    <a:p>
                      <a:pPr algn="ctr"/>
                      <a:r>
                        <a:rPr lang="en-US" altLang="zh-CN" sz="2000" dirty="0"/>
                        <a:t>8-Layer-CNN</a:t>
                      </a:r>
                      <a:endParaRPr lang="en-US" sz="2000" dirty="0"/>
                    </a:p>
                  </a:txBody>
                  <a:tcPr/>
                </a:tc>
                <a:tc>
                  <a:txBody>
                    <a:bodyPr/>
                    <a:lstStyle/>
                    <a:p>
                      <a:pPr algn="ctr"/>
                      <a:r>
                        <a:rPr lang="en-US" sz="2000" dirty="0"/>
                        <a:t>VGG</a:t>
                      </a:r>
                      <a:r>
                        <a:rPr lang="en-US" altLang="zh-CN" sz="2000" dirty="0"/>
                        <a:t>16</a:t>
                      </a:r>
                      <a:endParaRPr lang="en-US" sz="2000" dirty="0"/>
                    </a:p>
                  </a:txBody>
                  <a:tcPr/>
                </a:tc>
                <a:tc>
                  <a:txBody>
                    <a:bodyPr/>
                    <a:lstStyle/>
                    <a:p>
                      <a:pPr algn="ctr"/>
                      <a:r>
                        <a:rPr lang="en-US" sz="2000" dirty="0"/>
                        <a:t>ResNet</a:t>
                      </a:r>
                      <a:r>
                        <a:rPr lang="en-US" altLang="zh-CN" sz="2000" dirty="0"/>
                        <a:t>50</a:t>
                      </a:r>
                      <a:endParaRPr lang="en-US" sz="2000" dirty="0"/>
                    </a:p>
                  </a:txBody>
                  <a:tcPr/>
                </a:tc>
                <a:extLst>
                  <a:ext uri="{0D108BD9-81ED-4DB2-BD59-A6C34878D82A}">
                    <a16:rowId xmlns:a16="http://schemas.microsoft.com/office/drawing/2014/main" val="334867675"/>
                  </a:ext>
                </a:extLst>
              </a:tr>
              <a:tr h="567302">
                <a:tc>
                  <a:txBody>
                    <a:bodyPr/>
                    <a:lstStyle/>
                    <a:p>
                      <a:pPr algn="ctr"/>
                      <a:r>
                        <a:rPr lang="en-US" sz="2000" dirty="0"/>
                        <a:t>Test</a:t>
                      </a:r>
                      <a:r>
                        <a:rPr lang="zh-CN" altLang="en-US" sz="2000" dirty="0"/>
                        <a:t> </a:t>
                      </a:r>
                      <a:r>
                        <a:rPr lang="en-US" altLang="zh-CN" sz="2000" dirty="0"/>
                        <a:t>Acc</a:t>
                      </a:r>
                      <a:endParaRPr lang="en-US" sz="2000" dirty="0"/>
                    </a:p>
                  </a:txBody>
                  <a:tcPr/>
                </a:tc>
                <a:tc>
                  <a:txBody>
                    <a:bodyPr/>
                    <a:lstStyle/>
                    <a:p>
                      <a:pPr algn="ctr"/>
                      <a:r>
                        <a:rPr lang="en-US" altLang="zh-CN" sz="2000" dirty="0"/>
                        <a:t>0.9849</a:t>
                      </a:r>
                      <a:endParaRPr lang="en-US" sz="2000" dirty="0"/>
                    </a:p>
                  </a:txBody>
                  <a:tcPr/>
                </a:tc>
                <a:tc>
                  <a:txBody>
                    <a:bodyPr/>
                    <a:lstStyle/>
                    <a:p>
                      <a:pPr algn="ctr"/>
                      <a:r>
                        <a:rPr lang="en-US" altLang="zh-CN" sz="2000" dirty="0"/>
                        <a:t>0.9900</a:t>
                      </a:r>
                      <a:endParaRPr lang="en-US" sz="2000" dirty="0"/>
                    </a:p>
                  </a:txBody>
                  <a:tcPr/>
                </a:tc>
                <a:tc>
                  <a:txBody>
                    <a:bodyPr/>
                    <a:lstStyle/>
                    <a:p>
                      <a:pPr algn="ctr"/>
                      <a:r>
                        <a:rPr lang="en-US" altLang="zh-CN" sz="2000" dirty="0"/>
                        <a:t>0.9971</a:t>
                      </a:r>
                      <a:endParaRPr lang="en-US" sz="2000" dirty="0"/>
                    </a:p>
                  </a:txBody>
                  <a:tcPr/>
                </a:tc>
                <a:extLst>
                  <a:ext uri="{0D108BD9-81ED-4DB2-BD59-A6C34878D82A}">
                    <a16:rowId xmlns:a16="http://schemas.microsoft.com/office/drawing/2014/main" val="1091232987"/>
                  </a:ext>
                </a:extLst>
              </a:tr>
              <a:tr h="567302">
                <a:tc>
                  <a:txBody>
                    <a:bodyPr/>
                    <a:lstStyle/>
                    <a:p>
                      <a:pPr algn="ctr"/>
                      <a:r>
                        <a:rPr lang="en-US" sz="2000" dirty="0"/>
                        <a:t>Precision</a:t>
                      </a:r>
                    </a:p>
                  </a:txBody>
                  <a:tcPr/>
                </a:tc>
                <a:tc>
                  <a:txBody>
                    <a:bodyPr/>
                    <a:lstStyle/>
                    <a:p>
                      <a:pPr algn="ctr"/>
                      <a:r>
                        <a:rPr lang="en-US" altLang="zh-CN" sz="2000" dirty="0"/>
                        <a:t>0.9852</a:t>
                      </a:r>
                      <a:endParaRPr lang="en-US" sz="2000" dirty="0"/>
                    </a:p>
                  </a:txBody>
                  <a:tcPr/>
                </a:tc>
                <a:tc>
                  <a:txBody>
                    <a:bodyPr/>
                    <a:lstStyle/>
                    <a:p>
                      <a:pPr algn="ctr"/>
                      <a:r>
                        <a:rPr lang="en-US" altLang="zh-CN" sz="2000" dirty="0"/>
                        <a:t>0.9901</a:t>
                      </a:r>
                      <a:endParaRPr lang="en-US" sz="2000" dirty="0"/>
                    </a:p>
                  </a:txBody>
                  <a:tcPr/>
                </a:tc>
                <a:tc>
                  <a:txBody>
                    <a:bodyPr/>
                    <a:lstStyle/>
                    <a:p>
                      <a:pPr algn="ctr"/>
                      <a:r>
                        <a:rPr lang="en-US" altLang="zh-CN" sz="2000" dirty="0"/>
                        <a:t>0.9971</a:t>
                      </a:r>
                      <a:endParaRPr lang="en-US" sz="2000" dirty="0"/>
                    </a:p>
                  </a:txBody>
                  <a:tcPr/>
                </a:tc>
                <a:extLst>
                  <a:ext uri="{0D108BD9-81ED-4DB2-BD59-A6C34878D82A}">
                    <a16:rowId xmlns:a16="http://schemas.microsoft.com/office/drawing/2014/main" val="179514433"/>
                  </a:ext>
                </a:extLst>
              </a:tr>
              <a:tr h="567302">
                <a:tc>
                  <a:txBody>
                    <a:bodyPr/>
                    <a:lstStyle/>
                    <a:p>
                      <a:pPr algn="ctr"/>
                      <a:r>
                        <a:rPr lang="en-US" sz="2000" dirty="0"/>
                        <a:t>Recall</a:t>
                      </a:r>
                    </a:p>
                  </a:txBody>
                  <a:tcPr/>
                </a:tc>
                <a:tc>
                  <a:txBody>
                    <a:bodyPr/>
                    <a:lstStyle/>
                    <a:p>
                      <a:pPr algn="ctr"/>
                      <a:r>
                        <a:rPr lang="en-US" altLang="zh-CN" sz="2000" dirty="0"/>
                        <a:t>0.9849</a:t>
                      </a:r>
                      <a:endParaRPr lang="en-US" sz="2000" dirty="0"/>
                    </a:p>
                  </a:txBody>
                  <a:tcPr/>
                </a:tc>
                <a:tc>
                  <a:txBody>
                    <a:bodyPr/>
                    <a:lstStyle/>
                    <a:p>
                      <a:pPr algn="ctr"/>
                      <a:r>
                        <a:rPr lang="en-US" altLang="zh-CN" sz="2000" dirty="0"/>
                        <a:t>0.9900</a:t>
                      </a:r>
                      <a:endParaRPr lang="en-US" sz="2000" dirty="0"/>
                    </a:p>
                  </a:txBody>
                  <a:tcPr/>
                </a:tc>
                <a:tc>
                  <a:txBody>
                    <a:bodyPr/>
                    <a:lstStyle/>
                    <a:p>
                      <a:pPr algn="ctr"/>
                      <a:r>
                        <a:rPr lang="en-US" altLang="zh-CN" sz="2000" dirty="0"/>
                        <a:t>0.9971</a:t>
                      </a:r>
                      <a:endParaRPr lang="en-US" sz="2000" dirty="0"/>
                    </a:p>
                  </a:txBody>
                  <a:tcPr/>
                </a:tc>
                <a:extLst>
                  <a:ext uri="{0D108BD9-81ED-4DB2-BD59-A6C34878D82A}">
                    <a16:rowId xmlns:a16="http://schemas.microsoft.com/office/drawing/2014/main" val="3689436076"/>
                  </a:ext>
                </a:extLst>
              </a:tr>
              <a:tr h="567302">
                <a:tc>
                  <a:txBody>
                    <a:bodyPr/>
                    <a:lstStyle/>
                    <a:p>
                      <a:pPr algn="ctr"/>
                      <a:r>
                        <a:rPr lang="en-US" sz="2000" dirty="0"/>
                        <a:t>F</a:t>
                      </a:r>
                      <a:r>
                        <a:rPr lang="en-US" altLang="zh-CN" sz="2000" dirty="0"/>
                        <a:t>1</a:t>
                      </a:r>
                      <a:r>
                        <a:rPr lang="zh-CN" altLang="en-US" sz="2000" dirty="0"/>
                        <a:t> </a:t>
                      </a:r>
                      <a:r>
                        <a:rPr lang="en-US" altLang="zh-CN" sz="2000" dirty="0"/>
                        <a:t>Score</a:t>
                      </a:r>
                      <a:endParaRPr lang="en-US" sz="2000" dirty="0"/>
                    </a:p>
                  </a:txBody>
                  <a:tcPr/>
                </a:tc>
                <a:tc>
                  <a:txBody>
                    <a:bodyPr/>
                    <a:lstStyle/>
                    <a:p>
                      <a:pPr algn="ctr"/>
                      <a:r>
                        <a:rPr lang="en-US" altLang="zh-CN" sz="2000" dirty="0"/>
                        <a:t>0.9849</a:t>
                      </a:r>
                      <a:endParaRPr lang="en-US" sz="2000" dirty="0"/>
                    </a:p>
                  </a:txBody>
                  <a:tcPr/>
                </a:tc>
                <a:tc>
                  <a:txBody>
                    <a:bodyPr/>
                    <a:lstStyle/>
                    <a:p>
                      <a:pPr algn="ctr"/>
                      <a:r>
                        <a:rPr lang="en-US" altLang="zh-CN" sz="2000" dirty="0"/>
                        <a:t>0.9900</a:t>
                      </a:r>
                      <a:endParaRPr lang="en-US" sz="2000" dirty="0"/>
                    </a:p>
                  </a:txBody>
                  <a:tcPr/>
                </a:tc>
                <a:tc>
                  <a:txBody>
                    <a:bodyPr/>
                    <a:lstStyle/>
                    <a:p>
                      <a:pPr algn="ctr"/>
                      <a:r>
                        <a:rPr lang="en-US" altLang="zh-CN" sz="2000" dirty="0"/>
                        <a:t>0.9971</a:t>
                      </a:r>
                      <a:endParaRPr lang="en-US" sz="2000" dirty="0"/>
                    </a:p>
                  </a:txBody>
                  <a:tcPr/>
                </a:tc>
                <a:extLst>
                  <a:ext uri="{0D108BD9-81ED-4DB2-BD59-A6C34878D82A}">
                    <a16:rowId xmlns:a16="http://schemas.microsoft.com/office/drawing/2014/main" val="2097964263"/>
                  </a:ext>
                </a:extLst>
              </a:tr>
            </a:tbl>
          </a:graphicData>
        </a:graphic>
      </p:graphicFrame>
    </p:spTree>
    <p:extLst>
      <p:ext uri="{BB962C8B-B14F-4D97-AF65-F5344CB8AC3E}">
        <p14:creationId xmlns:p14="http://schemas.microsoft.com/office/powerpoint/2010/main" val="194082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Motivation </a:t>
            </a:r>
            <a:endParaRPr/>
          </a:p>
        </p:txBody>
      </p:sp>
      <p:sp>
        <p:nvSpPr>
          <p:cNvPr id="196" name="Google Shape;196;p30"/>
          <p:cNvSpPr txBox="1">
            <a:spLocks noGrp="1"/>
          </p:cNvSpPr>
          <p:nvPr>
            <p:ph type="body" idx="1"/>
          </p:nvPr>
        </p:nvSpPr>
        <p:spPr>
          <a:xfrm>
            <a:off x="231650" y="975350"/>
            <a:ext cx="11691900" cy="5035200"/>
          </a:xfrm>
          <a:prstGeom prst="rect">
            <a:avLst/>
          </a:prstGeom>
          <a:noFill/>
          <a:ln>
            <a:noFill/>
          </a:ln>
        </p:spPr>
        <p:txBody>
          <a:bodyPr spcFirstLastPara="1" wrap="square" lIns="91425" tIns="45700" rIns="91425" bIns="45700" anchor="t" anchorCtr="0">
            <a:normAutofit fontScale="92500" lnSpcReduction="20000"/>
          </a:bodyPr>
          <a:lstStyle/>
          <a:p>
            <a:pPr marL="457200" lvl="0" indent="-373454" algn="l" rtl="0">
              <a:lnSpc>
                <a:spcPct val="115000"/>
              </a:lnSpc>
              <a:spcBef>
                <a:spcPts val="1200"/>
              </a:spcBef>
              <a:spcAft>
                <a:spcPts val="0"/>
              </a:spcAft>
              <a:buSzPct val="100000"/>
              <a:buChar char="➢"/>
            </a:pPr>
            <a:r>
              <a:rPr lang="en-AU" sz="2466"/>
              <a:t>Plant diseases threaten global food security and crop yields. Manual detection is slow, inefficient, and often inaccurate. Deep learning enables fast, efficient, and scalable disease detection. This project uses leaf image classification to distinguish healthy leaves from diseased leaves</a:t>
            </a:r>
            <a:endParaRPr sz="2466"/>
          </a:p>
          <a:p>
            <a:pPr marL="457200" lvl="0" indent="-374015" algn="l" rtl="0">
              <a:lnSpc>
                <a:spcPct val="115000"/>
              </a:lnSpc>
              <a:spcBef>
                <a:spcPts val="0"/>
              </a:spcBef>
              <a:spcAft>
                <a:spcPts val="0"/>
              </a:spcAft>
              <a:buSzPct val="100000"/>
              <a:buChar char="➢"/>
            </a:pPr>
            <a:r>
              <a:rPr lang="en-AU" sz="2475"/>
              <a:t>Image Segmentation: </a:t>
            </a:r>
            <a:r>
              <a:rPr lang="en-AU" sz="2475">
                <a:solidFill>
                  <a:srgbClr val="C00000"/>
                </a:solidFill>
              </a:rPr>
              <a:t>Image classification uses a model to identify the category of an entire image, such as whether a leaf is healthy or diseased and its disease type.</a:t>
            </a:r>
            <a:endParaRPr sz="2475">
              <a:solidFill>
                <a:srgbClr val="C00000"/>
              </a:solidFill>
            </a:endParaRPr>
          </a:p>
          <a:p>
            <a:pPr marL="457200" lvl="0" indent="-374015" algn="l" rtl="0">
              <a:lnSpc>
                <a:spcPct val="115000"/>
              </a:lnSpc>
              <a:spcBef>
                <a:spcPts val="0"/>
              </a:spcBef>
              <a:spcAft>
                <a:spcPts val="0"/>
              </a:spcAft>
              <a:buSzPct val="100000"/>
              <a:buChar char="➢"/>
            </a:pPr>
            <a:r>
              <a:rPr lang="en-AU" sz="2475"/>
              <a:t>One of the </a:t>
            </a:r>
            <a:r>
              <a:rPr lang="en-AU" sz="2475">
                <a:solidFill>
                  <a:srgbClr val="C00000"/>
                </a:solidFill>
              </a:rPr>
              <a:t>core tasks in computer vision</a:t>
            </a:r>
            <a:endParaRPr sz="2475">
              <a:solidFill>
                <a:srgbClr val="C00000"/>
              </a:solidFill>
            </a:endParaRPr>
          </a:p>
          <a:p>
            <a:pPr marL="457200" lvl="0" indent="-374015" algn="l" rtl="0">
              <a:lnSpc>
                <a:spcPct val="115000"/>
              </a:lnSpc>
              <a:spcBef>
                <a:spcPts val="0"/>
              </a:spcBef>
              <a:spcAft>
                <a:spcPts val="0"/>
              </a:spcAft>
              <a:buSzPct val="100000"/>
              <a:buChar char="➢"/>
            </a:pPr>
            <a:r>
              <a:rPr lang="en-AU" sz="2475"/>
              <a:t>Broad array of applications:</a:t>
            </a:r>
            <a:endParaRPr sz="2475"/>
          </a:p>
          <a:p>
            <a:pPr marL="914400" lvl="1" indent="-349011" algn="l" rtl="0">
              <a:lnSpc>
                <a:spcPct val="115000"/>
              </a:lnSpc>
              <a:spcBef>
                <a:spcPts val="0"/>
              </a:spcBef>
              <a:spcAft>
                <a:spcPts val="0"/>
              </a:spcAft>
              <a:buSzPct val="100000"/>
              <a:buChar char="○"/>
            </a:pPr>
            <a:r>
              <a:rPr lang="en-AU" sz="2050"/>
              <a:t>Smart agriculture </a:t>
            </a:r>
            <a:endParaRPr sz="2050"/>
          </a:p>
          <a:p>
            <a:pPr marL="914400" lvl="1" indent="-349011" algn="l" rtl="0">
              <a:lnSpc>
                <a:spcPct val="115000"/>
              </a:lnSpc>
              <a:spcBef>
                <a:spcPts val="0"/>
              </a:spcBef>
              <a:spcAft>
                <a:spcPts val="0"/>
              </a:spcAft>
              <a:buSzPct val="100000"/>
              <a:buChar char="○"/>
            </a:pPr>
            <a:r>
              <a:rPr lang="en-AU" sz="2050"/>
              <a:t>Early disease detection</a:t>
            </a:r>
            <a:endParaRPr sz="2050"/>
          </a:p>
          <a:p>
            <a:pPr marL="914400" lvl="1" indent="-349011" algn="l" rtl="0">
              <a:lnSpc>
                <a:spcPct val="115000"/>
              </a:lnSpc>
              <a:spcBef>
                <a:spcPts val="0"/>
              </a:spcBef>
              <a:spcAft>
                <a:spcPts val="0"/>
              </a:spcAft>
              <a:buSzPct val="100000"/>
              <a:buChar char="○"/>
            </a:pPr>
            <a:r>
              <a:rPr lang="en-AU" sz="2050"/>
              <a:t>AI-powered Farm Management</a:t>
            </a:r>
            <a:endParaRPr sz="2050"/>
          </a:p>
          <a:p>
            <a:pPr marL="914400" lvl="1" indent="-349011" algn="l" rtl="0">
              <a:lnSpc>
                <a:spcPct val="115000"/>
              </a:lnSpc>
              <a:spcBef>
                <a:spcPts val="0"/>
              </a:spcBef>
              <a:spcAft>
                <a:spcPts val="0"/>
              </a:spcAft>
              <a:buSzPct val="100000"/>
              <a:buChar char="○"/>
            </a:pPr>
            <a:r>
              <a:rPr lang="en-AU" sz="2050"/>
              <a:t>Agriculture prediction and sustainability</a:t>
            </a:r>
            <a:endParaRPr sz="2050"/>
          </a:p>
          <a:p>
            <a:pPr marL="914400" lvl="1" indent="-349011" algn="l" rtl="0">
              <a:lnSpc>
                <a:spcPct val="115000"/>
              </a:lnSpc>
              <a:spcBef>
                <a:spcPts val="0"/>
              </a:spcBef>
              <a:spcAft>
                <a:spcPts val="0"/>
              </a:spcAft>
              <a:buSzPct val="100000"/>
              <a:buChar char="○"/>
            </a:pPr>
            <a:r>
              <a:rPr lang="en-AU" sz="2050"/>
              <a:t>Food Supply Optimization</a:t>
            </a:r>
            <a:endParaRPr sz="2050"/>
          </a:p>
          <a:p>
            <a:pPr marL="685800" lvl="0" indent="0" algn="l" rtl="0">
              <a:lnSpc>
                <a:spcPct val="90000"/>
              </a:lnSpc>
              <a:spcBef>
                <a:spcPts val="500"/>
              </a:spcBef>
              <a:spcAft>
                <a:spcPts val="0"/>
              </a:spcAft>
              <a:buNone/>
            </a:pPr>
            <a:r>
              <a:rPr lang="en-AU"/>
              <a:t> …</a:t>
            </a:r>
            <a:endParaRPr/>
          </a:p>
          <a:p>
            <a:pPr marL="0" lvl="0" indent="0" algn="l" rtl="0">
              <a:lnSpc>
                <a:spcPct val="90000"/>
              </a:lnSpc>
              <a:spcBef>
                <a:spcPts val="1000"/>
              </a:spcBef>
              <a:spcAft>
                <a:spcPts val="0"/>
              </a:spcAft>
              <a:buClr>
                <a:schemeClr val="dk1"/>
              </a:buClr>
              <a:buSzPct val="100000"/>
              <a:buNone/>
            </a:pPr>
            <a:endParaRPr/>
          </a:p>
        </p:txBody>
      </p:sp>
      <p:sp>
        <p:nvSpPr>
          <p:cNvPr id="197" name="Google Shape;19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a:t>
            </a:fld>
            <a:endParaRPr/>
          </a:p>
        </p:txBody>
      </p:sp>
      <p:sp>
        <p:nvSpPr>
          <p:cNvPr id="198" name="Google Shape;198;p30"/>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b="0" i="0" u="none" strike="noStrike" cap="none">
                <a:solidFill>
                  <a:schemeClr val="dk1"/>
                </a:solidFill>
                <a:latin typeface="Arial"/>
                <a:ea typeface="Arial"/>
                <a:cs typeface="Arial"/>
                <a:sym typeface="Arial"/>
              </a:rPr>
              <a:t>Presenter: </a:t>
            </a:r>
            <a:r>
              <a:rPr lang="en-AU" sz="1100">
                <a:solidFill>
                  <a:schemeClr val="dk1"/>
                </a:solidFill>
              </a:rPr>
              <a:t>Yi Ren</a:t>
            </a:r>
            <a:r>
              <a:rPr lang="en-AU" sz="1100" b="0" i="0" u="none" strike="noStrike" cap="none">
                <a:solidFill>
                  <a:schemeClr val="dk1"/>
                </a:solidFill>
                <a:latin typeface="Arial"/>
                <a:ea typeface="Arial"/>
                <a:cs typeface="Arial"/>
                <a:sym typeface="Arial"/>
              </a:rPr>
              <a:t> (z</a:t>
            </a:r>
            <a:r>
              <a:rPr lang="en-AU" sz="1100">
                <a:solidFill>
                  <a:schemeClr val="dk1"/>
                </a:solidFill>
              </a:rPr>
              <a:t>5567992</a:t>
            </a:r>
            <a:r>
              <a:rPr lang="en-AU" sz="1100" b="0" i="0" u="none" strike="noStrike" cap="none">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pic>
        <p:nvPicPr>
          <p:cNvPr id="199" name="Google Shape;199;p30" title="1351754097338_.pic.jpg"/>
          <p:cNvPicPr preferRelativeResize="0"/>
          <p:nvPr/>
        </p:nvPicPr>
        <p:blipFill>
          <a:blip r:embed="rId3">
            <a:alphaModFix/>
          </a:blip>
          <a:stretch>
            <a:fillRect/>
          </a:stretch>
        </p:blipFill>
        <p:spPr>
          <a:xfrm>
            <a:off x="6451225" y="3260975"/>
            <a:ext cx="5183452" cy="25917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7"/>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Discussion</a:t>
            </a:r>
            <a:endParaRPr/>
          </a:p>
        </p:txBody>
      </p:sp>
      <p:sp>
        <p:nvSpPr>
          <p:cNvPr id="377" name="Google Shape;377;p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20</a:t>
            </a:fld>
            <a:endParaRPr/>
          </a:p>
        </p:txBody>
      </p:sp>
      <p:sp>
        <p:nvSpPr>
          <p:cNvPr id="378" name="Google Shape;378;p47"/>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Yixiao Wang</a:t>
            </a:r>
            <a:r>
              <a:rPr lang="en-AU" sz="1100">
                <a:solidFill>
                  <a:schemeClr val="dk1"/>
                </a:solidFill>
                <a:latin typeface="Arial"/>
                <a:ea typeface="Arial"/>
                <a:cs typeface="Arial"/>
                <a:sym typeface="Arial"/>
              </a:rPr>
              <a:t> (z</a:t>
            </a:r>
            <a:r>
              <a:rPr lang="en-AU" sz="1100">
                <a:solidFill>
                  <a:schemeClr val="dk1"/>
                </a:solidFill>
              </a:rPr>
              <a:t>5519041</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379" name="Google Shape;379;p47"/>
          <p:cNvSpPr txBox="1"/>
          <p:nvPr/>
        </p:nvSpPr>
        <p:spPr>
          <a:xfrm>
            <a:off x="231650" y="862100"/>
            <a:ext cx="7876800" cy="2616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1"/>
              </a:buClr>
              <a:buSzPts val="2800"/>
              <a:buChar char="➢"/>
            </a:pPr>
            <a:r>
              <a:rPr lang="en-AU" sz="2800">
                <a:solidFill>
                  <a:schemeClr val="dk1"/>
                </a:solidFill>
              </a:rPr>
              <a:t>Improvements of ResNet50 over 8-layer CNN</a:t>
            </a:r>
            <a:endParaRPr sz="2800">
              <a:solidFill>
                <a:schemeClr val="dk1"/>
              </a:solidFill>
              <a:latin typeface="Calibri"/>
              <a:ea typeface="Calibri"/>
              <a:cs typeface="Calibri"/>
              <a:sym typeface="Calibri"/>
            </a:endParaRPr>
          </a:p>
        </p:txBody>
      </p:sp>
      <p:sp>
        <p:nvSpPr>
          <p:cNvPr id="380" name="Google Shape;380;p47"/>
          <p:cNvSpPr txBox="1"/>
          <p:nvPr/>
        </p:nvSpPr>
        <p:spPr>
          <a:xfrm>
            <a:off x="4072450" y="4609450"/>
            <a:ext cx="4083000" cy="1818900"/>
          </a:xfrm>
          <a:prstGeom prst="rect">
            <a:avLst/>
          </a:prstGeom>
          <a:noFill/>
          <a:ln>
            <a:noFill/>
          </a:ln>
        </p:spPr>
        <p:txBody>
          <a:bodyPr spcFirstLastPara="1" wrap="square" lIns="91425" tIns="91425" rIns="91425" bIns="91425" anchor="t" anchorCtr="0">
            <a:noAutofit/>
          </a:bodyPr>
          <a:lstStyle/>
          <a:p>
            <a:pPr marL="457200" lvl="0" indent="-311150" algn="l" rtl="0">
              <a:lnSpc>
                <a:spcPct val="70000"/>
              </a:lnSpc>
              <a:spcBef>
                <a:spcPts val="0"/>
              </a:spcBef>
              <a:spcAft>
                <a:spcPts val="0"/>
              </a:spcAft>
              <a:buClr>
                <a:schemeClr val="dk1"/>
              </a:buClr>
              <a:buSzPts val="1300"/>
              <a:buFont typeface="Calibri"/>
              <a:buChar char="●"/>
            </a:pPr>
            <a:r>
              <a:rPr lang="en-AU" sz="1100">
                <a:solidFill>
                  <a:schemeClr val="dk1"/>
                </a:solidFill>
              </a:rPr>
              <a:t>Left group: CNN recognition error</a:t>
            </a:r>
            <a:br>
              <a:rPr lang="en-AU" sz="1100">
                <a:solidFill>
                  <a:schemeClr val="dk1"/>
                </a:solidFill>
              </a:rPr>
            </a:br>
            <a:endParaRPr sz="1100">
              <a:solidFill>
                <a:schemeClr val="dk1"/>
              </a:solidFill>
            </a:endParaRPr>
          </a:p>
          <a:p>
            <a:pPr marL="457200" lvl="0" indent="-311150" algn="l" rtl="0">
              <a:lnSpc>
                <a:spcPct val="70000"/>
              </a:lnSpc>
              <a:spcBef>
                <a:spcPts val="0"/>
              </a:spcBef>
              <a:spcAft>
                <a:spcPts val="0"/>
              </a:spcAft>
              <a:buClr>
                <a:schemeClr val="dk1"/>
              </a:buClr>
              <a:buSzPts val="1300"/>
              <a:buFont typeface="Calibri"/>
              <a:buChar char="●"/>
            </a:pPr>
            <a:r>
              <a:rPr lang="en-AU" sz="1100">
                <a:solidFill>
                  <a:schemeClr val="dk1"/>
                </a:solidFill>
              </a:rPr>
              <a:t>Middle group: CNN recognized correctly</a:t>
            </a:r>
            <a:br>
              <a:rPr lang="en-AU" sz="1100">
                <a:solidFill>
                  <a:schemeClr val="dk1"/>
                </a:solidFill>
              </a:rPr>
            </a:br>
            <a:endParaRPr sz="1100">
              <a:solidFill>
                <a:schemeClr val="dk1"/>
              </a:solidFill>
            </a:endParaRPr>
          </a:p>
          <a:p>
            <a:pPr marL="457200" lvl="0" indent="-311150" algn="l" rtl="0">
              <a:lnSpc>
                <a:spcPct val="70000"/>
              </a:lnSpc>
              <a:spcBef>
                <a:spcPts val="0"/>
              </a:spcBef>
              <a:spcAft>
                <a:spcPts val="0"/>
              </a:spcAft>
              <a:buClr>
                <a:schemeClr val="dk1"/>
              </a:buClr>
              <a:buSzPts val="1300"/>
              <a:buFont typeface="Calibri"/>
              <a:buChar char="●"/>
            </a:pPr>
            <a:r>
              <a:rPr lang="en-AU" sz="1100">
                <a:solidFill>
                  <a:schemeClr val="dk1"/>
                </a:solidFill>
              </a:rPr>
              <a:t>Right group: CNN recognition is unclear</a:t>
            </a:r>
            <a:endParaRPr sz="1100">
              <a:solidFill>
                <a:schemeClr val="dk1"/>
              </a:solidFill>
            </a:endParaRPr>
          </a:p>
          <a:p>
            <a:pPr marL="457200" lvl="0" indent="0" algn="l" rtl="0">
              <a:lnSpc>
                <a:spcPct val="70000"/>
              </a:lnSpc>
              <a:spcBef>
                <a:spcPts val="0"/>
              </a:spcBef>
              <a:spcAft>
                <a:spcPts val="0"/>
              </a:spcAft>
              <a:buNone/>
            </a:pPr>
            <a:endParaRPr sz="1100">
              <a:solidFill>
                <a:schemeClr val="dk1"/>
              </a:solidFill>
            </a:endParaRPr>
          </a:p>
          <a:p>
            <a:pPr marL="457200" lvl="0" indent="-298450" algn="l" rtl="0">
              <a:lnSpc>
                <a:spcPct val="90000"/>
              </a:lnSpc>
              <a:spcBef>
                <a:spcPts val="0"/>
              </a:spcBef>
              <a:spcAft>
                <a:spcPts val="0"/>
              </a:spcAft>
              <a:buClr>
                <a:schemeClr val="dk1"/>
              </a:buClr>
              <a:buSzPts val="1100"/>
              <a:buChar char="●"/>
            </a:pPr>
            <a:r>
              <a:rPr lang="en-AU" sz="1100" b="1">
                <a:solidFill>
                  <a:schemeClr val="dk1"/>
                </a:solidFill>
              </a:rPr>
              <a:t>In general, the ResNet model has better recognition</a:t>
            </a:r>
            <a:r>
              <a:rPr lang="en-AU" sz="1100">
                <a:solidFill>
                  <a:schemeClr val="dk1"/>
                </a:solidFill>
              </a:rPr>
              <a:t> — it captures leaf disease features more effectively than the other models.</a:t>
            </a:r>
            <a:endParaRPr sz="1100">
              <a:solidFill>
                <a:schemeClr val="dk1"/>
              </a:solidFill>
            </a:endParaRPr>
          </a:p>
          <a:p>
            <a:pPr marL="457200" lvl="0" indent="0" algn="l" rtl="0">
              <a:lnSpc>
                <a:spcPct val="70000"/>
              </a:lnSpc>
              <a:spcBef>
                <a:spcPts val="0"/>
              </a:spcBef>
              <a:spcAft>
                <a:spcPts val="0"/>
              </a:spcAft>
              <a:buNone/>
            </a:pPr>
            <a:endParaRPr sz="2800">
              <a:solidFill>
                <a:schemeClr val="dk1"/>
              </a:solidFill>
              <a:latin typeface="Calibri"/>
              <a:ea typeface="Calibri"/>
              <a:cs typeface="Calibri"/>
              <a:sym typeface="Calibri"/>
            </a:endParaRPr>
          </a:p>
        </p:txBody>
      </p:sp>
      <p:pic>
        <p:nvPicPr>
          <p:cNvPr id="381" name="Google Shape;381;p47" title="IMG_0914.JPG"/>
          <p:cNvPicPr preferRelativeResize="0"/>
          <p:nvPr/>
        </p:nvPicPr>
        <p:blipFill>
          <a:blip r:embed="rId3">
            <a:alphaModFix/>
          </a:blip>
          <a:stretch>
            <a:fillRect/>
          </a:stretch>
        </p:blipFill>
        <p:spPr>
          <a:xfrm>
            <a:off x="40700" y="1478550"/>
            <a:ext cx="2681298" cy="1340649"/>
          </a:xfrm>
          <a:prstGeom prst="rect">
            <a:avLst/>
          </a:prstGeom>
          <a:noFill/>
          <a:ln>
            <a:noFill/>
          </a:ln>
        </p:spPr>
      </p:pic>
      <p:pic>
        <p:nvPicPr>
          <p:cNvPr id="382" name="Google Shape;382;p47"/>
          <p:cNvPicPr preferRelativeResize="0"/>
          <p:nvPr/>
        </p:nvPicPr>
        <p:blipFill>
          <a:blip r:embed="rId4">
            <a:alphaModFix/>
          </a:blip>
          <a:stretch>
            <a:fillRect/>
          </a:stretch>
        </p:blipFill>
        <p:spPr>
          <a:xfrm>
            <a:off x="2722000" y="1478575"/>
            <a:ext cx="1340650" cy="1340650"/>
          </a:xfrm>
          <a:prstGeom prst="rect">
            <a:avLst/>
          </a:prstGeom>
          <a:noFill/>
          <a:ln>
            <a:noFill/>
          </a:ln>
        </p:spPr>
      </p:pic>
      <p:pic>
        <p:nvPicPr>
          <p:cNvPr id="383" name="Google Shape;383;p47" title="IMG_0918.JPG"/>
          <p:cNvPicPr preferRelativeResize="0"/>
          <p:nvPr/>
        </p:nvPicPr>
        <p:blipFill>
          <a:blip r:embed="rId5">
            <a:alphaModFix/>
          </a:blip>
          <a:stretch>
            <a:fillRect/>
          </a:stretch>
        </p:blipFill>
        <p:spPr>
          <a:xfrm>
            <a:off x="40700" y="4381663"/>
            <a:ext cx="2681298" cy="1340636"/>
          </a:xfrm>
          <a:prstGeom prst="rect">
            <a:avLst/>
          </a:prstGeom>
          <a:noFill/>
          <a:ln>
            <a:noFill/>
          </a:ln>
        </p:spPr>
      </p:pic>
      <p:pic>
        <p:nvPicPr>
          <p:cNvPr id="384" name="Google Shape;384;p47" title="gradcam_03480.png"/>
          <p:cNvPicPr preferRelativeResize="0"/>
          <p:nvPr/>
        </p:nvPicPr>
        <p:blipFill>
          <a:blip r:embed="rId6">
            <a:alphaModFix/>
          </a:blip>
          <a:stretch>
            <a:fillRect/>
          </a:stretch>
        </p:blipFill>
        <p:spPr>
          <a:xfrm>
            <a:off x="2721988" y="4381663"/>
            <a:ext cx="1340650" cy="1340650"/>
          </a:xfrm>
          <a:prstGeom prst="rect">
            <a:avLst/>
          </a:prstGeom>
          <a:noFill/>
          <a:ln>
            <a:noFill/>
          </a:ln>
        </p:spPr>
      </p:pic>
      <p:sp>
        <p:nvSpPr>
          <p:cNvPr id="385" name="Google Shape;385;p47"/>
          <p:cNvSpPr txBox="1"/>
          <p:nvPr/>
        </p:nvSpPr>
        <p:spPr>
          <a:xfrm>
            <a:off x="304300" y="5527875"/>
            <a:ext cx="3842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a:solidFill>
                  <a:schemeClr val="dk1"/>
                </a:solidFill>
                <a:latin typeface="Calibri"/>
                <a:ea typeface="Calibri"/>
                <a:cs typeface="Calibri"/>
                <a:sym typeface="Calibri"/>
              </a:rPr>
              <a:t>Original</a:t>
            </a:r>
            <a:r>
              <a:rPr lang="en-AU" sz="2800">
                <a:solidFill>
                  <a:schemeClr val="dk1"/>
                </a:solidFill>
                <a:latin typeface="Calibri"/>
                <a:ea typeface="Calibri"/>
                <a:cs typeface="Calibri"/>
                <a:sym typeface="Calibri"/>
              </a:rPr>
              <a:t>          </a:t>
            </a:r>
            <a:r>
              <a:rPr lang="en-AU">
                <a:solidFill>
                  <a:schemeClr val="dk1"/>
                </a:solidFill>
                <a:latin typeface="Calibri"/>
                <a:ea typeface="Calibri"/>
                <a:cs typeface="Calibri"/>
                <a:sym typeface="Calibri"/>
              </a:rPr>
              <a:t>ResNet</a:t>
            </a:r>
            <a:r>
              <a:rPr lang="en-AU" sz="2800">
                <a:solidFill>
                  <a:schemeClr val="dk1"/>
                </a:solidFill>
                <a:latin typeface="Calibri"/>
                <a:ea typeface="Calibri"/>
                <a:cs typeface="Calibri"/>
                <a:sym typeface="Calibri"/>
              </a:rPr>
              <a:t>         </a:t>
            </a:r>
            <a:r>
              <a:rPr lang="en-AU">
                <a:solidFill>
                  <a:schemeClr val="dk1"/>
                </a:solidFill>
                <a:latin typeface="Calibri"/>
                <a:ea typeface="Calibri"/>
                <a:cs typeface="Calibri"/>
                <a:sym typeface="Calibri"/>
              </a:rPr>
              <a:t>8-layer CNN</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pic>
        <p:nvPicPr>
          <p:cNvPr id="386" name="Google Shape;386;p47" title="IMG_0921.JPG"/>
          <p:cNvPicPr preferRelativeResize="0"/>
          <p:nvPr/>
        </p:nvPicPr>
        <p:blipFill>
          <a:blip r:embed="rId7">
            <a:alphaModFix/>
          </a:blip>
          <a:stretch>
            <a:fillRect/>
          </a:stretch>
        </p:blipFill>
        <p:spPr>
          <a:xfrm>
            <a:off x="4140700" y="1487288"/>
            <a:ext cx="2681298" cy="1340649"/>
          </a:xfrm>
          <a:prstGeom prst="rect">
            <a:avLst/>
          </a:prstGeom>
          <a:noFill/>
          <a:ln>
            <a:noFill/>
          </a:ln>
        </p:spPr>
      </p:pic>
      <p:pic>
        <p:nvPicPr>
          <p:cNvPr id="387" name="Google Shape;387;p47"/>
          <p:cNvPicPr preferRelativeResize="0"/>
          <p:nvPr/>
        </p:nvPicPr>
        <p:blipFill>
          <a:blip r:embed="rId8">
            <a:alphaModFix/>
          </a:blip>
          <a:stretch>
            <a:fillRect/>
          </a:stretch>
        </p:blipFill>
        <p:spPr>
          <a:xfrm>
            <a:off x="6821975" y="1487275"/>
            <a:ext cx="1340650" cy="1340650"/>
          </a:xfrm>
          <a:prstGeom prst="rect">
            <a:avLst/>
          </a:prstGeom>
          <a:noFill/>
          <a:ln>
            <a:noFill/>
          </a:ln>
        </p:spPr>
      </p:pic>
      <p:pic>
        <p:nvPicPr>
          <p:cNvPr id="388" name="Google Shape;388;p47" title="IMG_0930.JPG"/>
          <p:cNvPicPr preferRelativeResize="0"/>
          <p:nvPr/>
        </p:nvPicPr>
        <p:blipFill>
          <a:blip r:embed="rId9">
            <a:alphaModFix/>
          </a:blip>
          <a:stretch>
            <a:fillRect/>
          </a:stretch>
        </p:blipFill>
        <p:spPr>
          <a:xfrm>
            <a:off x="4146700" y="2930100"/>
            <a:ext cx="2681298" cy="1340662"/>
          </a:xfrm>
          <a:prstGeom prst="rect">
            <a:avLst/>
          </a:prstGeom>
          <a:noFill/>
          <a:ln>
            <a:noFill/>
          </a:ln>
        </p:spPr>
      </p:pic>
      <p:pic>
        <p:nvPicPr>
          <p:cNvPr id="389" name="Google Shape;389;p47" title="gradcam_07080.jpg"/>
          <p:cNvPicPr preferRelativeResize="0"/>
          <p:nvPr/>
        </p:nvPicPr>
        <p:blipFill>
          <a:blip r:embed="rId10">
            <a:alphaModFix/>
          </a:blip>
          <a:stretch>
            <a:fillRect/>
          </a:stretch>
        </p:blipFill>
        <p:spPr>
          <a:xfrm>
            <a:off x="6828987" y="2930113"/>
            <a:ext cx="1340650" cy="1340650"/>
          </a:xfrm>
          <a:prstGeom prst="rect">
            <a:avLst/>
          </a:prstGeom>
          <a:noFill/>
          <a:ln>
            <a:noFill/>
          </a:ln>
        </p:spPr>
      </p:pic>
      <p:pic>
        <p:nvPicPr>
          <p:cNvPr id="390" name="Google Shape;390;p47" title="IMG_0927.JPG"/>
          <p:cNvPicPr preferRelativeResize="0"/>
          <p:nvPr/>
        </p:nvPicPr>
        <p:blipFill>
          <a:blip r:embed="rId11">
            <a:alphaModFix/>
          </a:blip>
          <a:stretch>
            <a:fillRect/>
          </a:stretch>
        </p:blipFill>
        <p:spPr>
          <a:xfrm>
            <a:off x="40725" y="2930125"/>
            <a:ext cx="2681252" cy="1340626"/>
          </a:xfrm>
          <a:prstGeom prst="rect">
            <a:avLst/>
          </a:prstGeom>
          <a:noFill/>
          <a:ln>
            <a:noFill/>
          </a:ln>
        </p:spPr>
      </p:pic>
      <p:pic>
        <p:nvPicPr>
          <p:cNvPr id="391" name="Google Shape;391;p47" title="gradcam_00933.jpg"/>
          <p:cNvPicPr preferRelativeResize="0"/>
          <p:nvPr/>
        </p:nvPicPr>
        <p:blipFill>
          <a:blip r:embed="rId12">
            <a:alphaModFix/>
          </a:blip>
          <a:stretch>
            <a:fillRect/>
          </a:stretch>
        </p:blipFill>
        <p:spPr>
          <a:xfrm>
            <a:off x="2722000" y="2930125"/>
            <a:ext cx="1340650" cy="1340650"/>
          </a:xfrm>
          <a:prstGeom prst="rect">
            <a:avLst/>
          </a:prstGeom>
          <a:noFill/>
          <a:ln>
            <a:noFill/>
          </a:ln>
        </p:spPr>
      </p:pic>
      <p:pic>
        <p:nvPicPr>
          <p:cNvPr id="392" name="Google Shape;392;p47" title="IMG_0936.JPG"/>
          <p:cNvPicPr preferRelativeResize="0"/>
          <p:nvPr/>
        </p:nvPicPr>
        <p:blipFill>
          <a:blip r:embed="rId13">
            <a:alphaModFix/>
          </a:blip>
          <a:stretch>
            <a:fillRect/>
          </a:stretch>
        </p:blipFill>
        <p:spPr>
          <a:xfrm>
            <a:off x="8252725" y="4372925"/>
            <a:ext cx="2681267" cy="1340626"/>
          </a:xfrm>
          <a:prstGeom prst="rect">
            <a:avLst/>
          </a:prstGeom>
          <a:noFill/>
          <a:ln>
            <a:noFill/>
          </a:ln>
        </p:spPr>
      </p:pic>
      <p:pic>
        <p:nvPicPr>
          <p:cNvPr id="393" name="Google Shape;393;p47" title="gradcam_02137.jpg"/>
          <p:cNvPicPr preferRelativeResize="0"/>
          <p:nvPr/>
        </p:nvPicPr>
        <p:blipFill>
          <a:blip r:embed="rId14">
            <a:alphaModFix/>
          </a:blip>
          <a:stretch>
            <a:fillRect/>
          </a:stretch>
        </p:blipFill>
        <p:spPr>
          <a:xfrm>
            <a:off x="10921951" y="4372925"/>
            <a:ext cx="1340650" cy="1340650"/>
          </a:xfrm>
          <a:prstGeom prst="rect">
            <a:avLst/>
          </a:prstGeom>
          <a:noFill/>
          <a:ln>
            <a:noFill/>
          </a:ln>
        </p:spPr>
      </p:pic>
      <p:pic>
        <p:nvPicPr>
          <p:cNvPr id="394" name="Google Shape;394;p47" title="IMG_0933.JPG"/>
          <p:cNvPicPr preferRelativeResize="0"/>
          <p:nvPr/>
        </p:nvPicPr>
        <p:blipFill>
          <a:blip r:embed="rId15">
            <a:alphaModFix/>
          </a:blip>
          <a:stretch>
            <a:fillRect/>
          </a:stretch>
        </p:blipFill>
        <p:spPr>
          <a:xfrm>
            <a:off x="8240688" y="1487310"/>
            <a:ext cx="2681267" cy="1340626"/>
          </a:xfrm>
          <a:prstGeom prst="rect">
            <a:avLst/>
          </a:prstGeom>
          <a:noFill/>
          <a:ln>
            <a:noFill/>
          </a:ln>
        </p:spPr>
      </p:pic>
      <p:pic>
        <p:nvPicPr>
          <p:cNvPr id="395" name="Google Shape;395;p47" title="gradcam_01645.jpg"/>
          <p:cNvPicPr preferRelativeResize="0"/>
          <p:nvPr/>
        </p:nvPicPr>
        <p:blipFill>
          <a:blip r:embed="rId16">
            <a:alphaModFix/>
          </a:blip>
          <a:stretch>
            <a:fillRect/>
          </a:stretch>
        </p:blipFill>
        <p:spPr>
          <a:xfrm>
            <a:off x="10921951" y="1487275"/>
            <a:ext cx="1340650" cy="1340650"/>
          </a:xfrm>
          <a:prstGeom prst="rect">
            <a:avLst/>
          </a:prstGeom>
          <a:noFill/>
          <a:ln>
            <a:noFill/>
          </a:ln>
        </p:spPr>
      </p:pic>
      <p:pic>
        <p:nvPicPr>
          <p:cNvPr id="396" name="Google Shape;396;p47" title="IMG_0924.JPG"/>
          <p:cNvPicPr preferRelativeResize="0"/>
          <p:nvPr/>
        </p:nvPicPr>
        <p:blipFill>
          <a:blip r:embed="rId17">
            <a:alphaModFix/>
          </a:blip>
          <a:stretch>
            <a:fillRect/>
          </a:stretch>
        </p:blipFill>
        <p:spPr>
          <a:xfrm>
            <a:off x="8252713" y="2930100"/>
            <a:ext cx="2681298" cy="1340649"/>
          </a:xfrm>
          <a:prstGeom prst="rect">
            <a:avLst/>
          </a:prstGeom>
          <a:noFill/>
          <a:ln>
            <a:noFill/>
          </a:ln>
        </p:spPr>
      </p:pic>
      <p:pic>
        <p:nvPicPr>
          <p:cNvPr id="397" name="Google Shape;397;p47" title="gradcam_06162.jpg"/>
          <p:cNvPicPr preferRelativeResize="0"/>
          <p:nvPr/>
        </p:nvPicPr>
        <p:blipFill>
          <a:blip r:embed="rId18">
            <a:alphaModFix/>
          </a:blip>
          <a:stretch>
            <a:fillRect/>
          </a:stretch>
        </p:blipFill>
        <p:spPr>
          <a:xfrm>
            <a:off x="10921950" y="2930100"/>
            <a:ext cx="1340650" cy="1340650"/>
          </a:xfrm>
          <a:prstGeom prst="rect">
            <a:avLst/>
          </a:prstGeom>
          <a:noFill/>
          <a:ln>
            <a:noFill/>
          </a:ln>
        </p:spPr>
      </p:pic>
      <p:sp>
        <p:nvSpPr>
          <p:cNvPr id="398" name="Google Shape;398;p47"/>
          <p:cNvSpPr txBox="1"/>
          <p:nvPr/>
        </p:nvSpPr>
        <p:spPr>
          <a:xfrm>
            <a:off x="4408300" y="4178975"/>
            <a:ext cx="3842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a:solidFill>
                  <a:schemeClr val="dk1"/>
                </a:solidFill>
                <a:latin typeface="Calibri"/>
                <a:ea typeface="Calibri"/>
                <a:cs typeface="Calibri"/>
                <a:sym typeface="Calibri"/>
              </a:rPr>
              <a:t>Original</a:t>
            </a:r>
            <a:r>
              <a:rPr lang="en-AU" sz="2800">
                <a:solidFill>
                  <a:schemeClr val="dk1"/>
                </a:solidFill>
                <a:latin typeface="Calibri"/>
                <a:ea typeface="Calibri"/>
                <a:cs typeface="Calibri"/>
                <a:sym typeface="Calibri"/>
              </a:rPr>
              <a:t>          </a:t>
            </a:r>
            <a:r>
              <a:rPr lang="en-AU">
                <a:solidFill>
                  <a:schemeClr val="dk1"/>
                </a:solidFill>
                <a:latin typeface="Calibri"/>
                <a:ea typeface="Calibri"/>
                <a:cs typeface="Calibri"/>
                <a:sym typeface="Calibri"/>
              </a:rPr>
              <a:t>ResNet</a:t>
            </a:r>
            <a:r>
              <a:rPr lang="en-AU" sz="2800">
                <a:solidFill>
                  <a:schemeClr val="dk1"/>
                </a:solidFill>
                <a:latin typeface="Calibri"/>
                <a:ea typeface="Calibri"/>
                <a:cs typeface="Calibri"/>
                <a:sym typeface="Calibri"/>
              </a:rPr>
              <a:t>         </a:t>
            </a:r>
            <a:r>
              <a:rPr lang="en-AU">
                <a:solidFill>
                  <a:schemeClr val="dk1"/>
                </a:solidFill>
                <a:latin typeface="Calibri"/>
                <a:ea typeface="Calibri"/>
                <a:cs typeface="Calibri"/>
                <a:sym typeface="Calibri"/>
              </a:rPr>
              <a:t>8-layer CNN</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399" name="Google Shape;399;p47"/>
          <p:cNvSpPr txBox="1"/>
          <p:nvPr/>
        </p:nvSpPr>
        <p:spPr>
          <a:xfrm>
            <a:off x="8593450" y="5527875"/>
            <a:ext cx="4083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AU">
                <a:solidFill>
                  <a:schemeClr val="dk1"/>
                </a:solidFill>
                <a:latin typeface="Calibri"/>
                <a:ea typeface="Calibri"/>
                <a:cs typeface="Calibri"/>
                <a:sym typeface="Calibri"/>
              </a:rPr>
              <a:t>Original</a:t>
            </a:r>
            <a:r>
              <a:rPr lang="en-AU" sz="2800">
                <a:solidFill>
                  <a:schemeClr val="dk1"/>
                </a:solidFill>
                <a:latin typeface="Calibri"/>
                <a:ea typeface="Calibri"/>
                <a:cs typeface="Calibri"/>
                <a:sym typeface="Calibri"/>
              </a:rPr>
              <a:t>          </a:t>
            </a:r>
            <a:r>
              <a:rPr lang="en-AU">
                <a:solidFill>
                  <a:schemeClr val="dk1"/>
                </a:solidFill>
                <a:latin typeface="Calibri"/>
                <a:ea typeface="Calibri"/>
                <a:cs typeface="Calibri"/>
                <a:sym typeface="Calibri"/>
              </a:rPr>
              <a:t>ResNet</a:t>
            </a:r>
            <a:r>
              <a:rPr lang="en-AU" sz="2800">
                <a:solidFill>
                  <a:schemeClr val="dk1"/>
                </a:solidFill>
                <a:latin typeface="Calibri"/>
                <a:ea typeface="Calibri"/>
                <a:cs typeface="Calibri"/>
                <a:sym typeface="Calibri"/>
              </a:rPr>
              <a:t>         </a:t>
            </a:r>
            <a:r>
              <a:rPr lang="en-AU">
                <a:solidFill>
                  <a:schemeClr val="dk1"/>
                </a:solidFill>
                <a:latin typeface="Calibri"/>
                <a:ea typeface="Calibri"/>
                <a:cs typeface="Calibri"/>
                <a:sym typeface="Calibri"/>
              </a:rPr>
              <a:t>8-layer CNN</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8"/>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Conclusion</a:t>
            </a:r>
            <a:endParaRPr/>
          </a:p>
        </p:txBody>
      </p:sp>
      <p:sp>
        <p:nvSpPr>
          <p:cNvPr id="405" name="Google Shape;405;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21</a:t>
            </a:fld>
            <a:endParaRPr/>
          </a:p>
        </p:txBody>
      </p:sp>
      <p:sp>
        <p:nvSpPr>
          <p:cNvPr id="406" name="Google Shape;406;p48"/>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Yixiao Wang</a:t>
            </a:r>
            <a:r>
              <a:rPr lang="en-AU" sz="1100">
                <a:solidFill>
                  <a:schemeClr val="dk1"/>
                </a:solidFill>
                <a:latin typeface="Arial"/>
                <a:ea typeface="Arial"/>
                <a:cs typeface="Arial"/>
                <a:sym typeface="Arial"/>
              </a:rPr>
              <a:t> (z</a:t>
            </a:r>
            <a:r>
              <a:rPr lang="en-AU" sz="1100">
                <a:solidFill>
                  <a:schemeClr val="dk1"/>
                </a:solidFill>
              </a:rPr>
              <a:t>5519041</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407" name="Google Shape;407;p48"/>
          <p:cNvSpPr txBox="1"/>
          <p:nvPr/>
        </p:nvSpPr>
        <p:spPr>
          <a:xfrm>
            <a:off x="231650" y="975325"/>
            <a:ext cx="11631300" cy="4776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chemeClr val="dk1"/>
              </a:buClr>
              <a:buSzPts val="2000"/>
              <a:buChar char="➢"/>
            </a:pPr>
            <a:r>
              <a:rPr lang="en-AU" sz="2400" b="1">
                <a:solidFill>
                  <a:schemeClr val="dk1"/>
                </a:solidFill>
              </a:rPr>
              <a:t>Deeper networks</a:t>
            </a:r>
            <a:r>
              <a:rPr lang="en-AU" sz="2400">
                <a:solidFill>
                  <a:schemeClr val="dk1"/>
                </a:solidFill>
              </a:rPr>
              <a:t> (VGG16, ResNet50) can learn more complex features compared to shallow CNNs.</a:t>
            </a:r>
            <a:br>
              <a:rPr lang="en-AU" sz="2400">
                <a:solidFill>
                  <a:schemeClr val="dk1"/>
                </a:solidFill>
              </a:rPr>
            </a:br>
            <a:endParaRPr sz="2400">
              <a:solidFill>
                <a:schemeClr val="dk1"/>
              </a:solidFill>
            </a:endParaRPr>
          </a:p>
          <a:p>
            <a:pPr marL="457200" lvl="0" indent="-355600" algn="l" rtl="0">
              <a:lnSpc>
                <a:spcPct val="115000"/>
              </a:lnSpc>
              <a:spcBef>
                <a:spcPts val="0"/>
              </a:spcBef>
              <a:spcAft>
                <a:spcPts val="0"/>
              </a:spcAft>
              <a:buClr>
                <a:schemeClr val="dk1"/>
              </a:buClr>
              <a:buSzPts val="2000"/>
              <a:buChar char="➢"/>
            </a:pPr>
            <a:r>
              <a:rPr lang="en-AU" sz="2400" b="1">
                <a:solidFill>
                  <a:schemeClr val="dk1"/>
                </a:solidFill>
              </a:rPr>
              <a:t>VGG16</a:t>
            </a:r>
            <a:r>
              <a:rPr lang="en-AU" sz="2400">
                <a:solidFill>
                  <a:schemeClr val="dk1"/>
                </a:solidFill>
              </a:rPr>
              <a:t> improves accuracy but is prone to </a:t>
            </a:r>
            <a:r>
              <a:rPr lang="en-AU" sz="2400" b="1">
                <a:solidFill>
                  <a:schemeClr val="dk1"/>
                </a:solidFill>
              </a:rPr>
              <a:t>vanishing/exploding gradients</a:t>
            </a:r>
            <a:r>
              <a:rPr lang="en-AU" sz="2400">
                <a:solidFill>
                  <a:schemeClr val="dk1"/>
                </a:solidFill>
              </a:rPr>
              <a:t> when depth increases.</a:t>
            </a:r>
            <a:br>
              <a:rPr lang="en-AU" sz="2400">
                <a:solidFill>
                  <a:schemeClr val="dk1"/>
                </a:solidFill>
              </a:rPr>
            </a:br>
            <a:endParaRPr sz="2400">
              <a:solidFill>
                <a:schemeClr val="dk1"/>
              </a:solidFill>
            </a:endParaRPr>
          </a:p>
          <a:p>
            <a:pPr marL="457200" lvl="0" indent="-355600" algn="l" rtl="0">
              <a:lnSpc>
                <a:spcPct val="115000"/>
              </a:lnSpc>
              <a:spcBef>
                <a:spcPts val="0"/>
              </a:spcBef>
              <a:spcAft>
                <a:spcPts val="0"/>
              </a:spcAft>
              <a:buClr>
                <a:schemeClr val="dk1"/>
              </a:buClr>
              <a:buSzPts val="2000"/>
              <a:buChar char="➢"/>
            </a:pPr>
            <a:r>
              <a:rPr lang="en-AU" sz="2400" b="1">
                <a:solidFill>
                  <a:schemeClr val="dk1"/>
                </a:solidFill>
              </a:rPr>
              <a:t>ResNet50</a:t>
            </a:r>
            <a:r>
              <a:rPr lang="en-AU" sz="2400">
                <a:solidFill>
                  <a:schemeClr val="dk1"/>
                </a:solidFill>
              </a:rPr>
              <a:t> uses </a:t>
            </a:r>
            <a:r>
              <a:rPr lang="en-AU" sz="2400" b="1">
                <a:solidFill>
                  <a:schemeClr val="dk1"/>
                </a:solidFill>
              </a:rPr>
              <a:t>residual connections</a:t>
            </a:r>
            <a:r>
              <a:rPr lang="en-AU" sz="2400">
                <a:solidFill>
                  <a:schemeClr val="dk1"/>
                </a:solidFill>
              </a:rPr>
              <a:t> to effectively avoid gradient vanishing, enabling very deep architectures to train well.</a:t>
            </a:r>
            <a:br>
              <a:rPr lang="en-AU" sz="2400">
                <a:solidFill>
                  <a:schemeClr val="dk1"/>
                </a:solidFill>
              </a:rPr>
            </a:br>
            <a:endParaRPr sz="2400">
              <a:solidFill>
                <a:schemeClr val="dk1"/>
              </a:solidFill>
            </a:endParaRPr>
          </a:p>
          <a:p>
            <a:pPr marL="457200" lvl="0" indent="-381000" algn="l" rtl="0">
              <a:lnSpc>
                <a:spcPct val="115000"/>
              </a:lnSpc>
              <a:spcBef>
                <a:spcPts val="0"/>
              </a:spcBef>
              <a:spcAft>
                <a:spcPts val="0"/>
              </a:spcAft>
              <a:buClr>
                <a:schemeClr val="dk1"/>
              </a:buClr>
              <a:buSzPts val="2400"/>
              <a:buChar char="➢"/>
            </a:pPr>
            <a:r>
              <a:rPr lang="en-AU" sz="2400">
                <a:solidFill>
                  <a:schemeClr val="dk1"/>
                </a:solidFill>
              </a:rPr>
              <a:t>Deeper is not always better — requires good design to ensure stable training.</a:t>
            </a:r>
            <a:br>
              <a:rPr lang="en-AU" sz="1100">
                <a:solidFill>
                  <a:schemeClr val="dk1"/>
                </a:solidFill>
              </a:rPr>
            </a:br>
            <a:endParaRPr sz="2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9"/>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1200"/>
              </a:spcBef>
              <a:spcAft>
                <a:spcPts val="0"/>
              </a:spcAft>
              <a:buNone/>
            </a:pPr>
            <a:endParaRPr sz="3100" b="1"/>
          </a:p>
          <a:p>
            <a:pPr marL="0" lvl="0" indent="0" algn="l" rtl="0">
              <a:lnSpc>
                <a:spcPct val="115000"/>
              </a:lnSpc>
              <a:spcBef>
                <a:spcPts val="1200"/>
              </a:spcBef>
              <a:spcAft>
                <a:spcPts val="0"/>
              </a:spcAft>
              <a:buNone/>
            </a:pPr>
            <a:r>
              <a:rPr lang="en-AU" sz="3300" b="1"/>
              <a:t>Thank you for listening! Any Questions?</a:t>
            </a:r>
            <a:endParaRPr sz="3300" b="1"/>
          </a:p>
          <a:p>
            <a:pPr marL="0" lvl="0" indent="0" algn="l" rtl="0">
              <a:lnSpc>
                <a:spcPct val="90000"/>
              </a:lnSpc>
              <a:spcBef>
                <a:spcPts val="1200"/>
              </a:spcBef>
              <a:spcAft>
                <a:spcPts val="0"/>
              </a:spcAft>
              <a:buClr>
                <a:schemeClr val="dk1"/>
              </a:buClr>
              <a:buSzPct val="100000"/>
              <a:buFont typeface="Arial"/>
              <a:buNone/>
            </a:pPr>
            <a:endParaRPr/>
          </a:p>
        </p:txBody>
      </p:sp>
      <p:pic>
        <p:nvPicPr>
          <p:cNvPr id="413" name="Google Shape;413;p49" descr="A close-up of a sign&#10;&#10;Description automatically generated"/>
          <p:cNvPicPr preferRelativeResize="0">
            <a:picLocks noGrp="1"/>
          </p:cNvPicPr>
          <p:nvPr>
            <p:ph type="body" idx="1"/>
          </p:nvPr>
        </p:nvPicPr>
        <p:blipFill rotWithShape="1">
          <a:blip r:embed="rId3">
            <a:alphaModFix/>
          </a:blip>
          <a:srcRect/>
          <a:stretch/>
        </p:blipFill>
        <p:spPr>
          <a:xfrm>
            <a:off x="2266192" y="1233577"/>
            <a:ext cx="6705280" cy="4589253"/>
          </a:xfrm>
          <a:prstGeom prst="rect">
            <a:avLst/>
          </a:prstGeom>
          <a:noFill/>
          <a:ln>
            <a:noFill/>
          </a:ln>
        </p:spPr>
      </p:pic>
      <p:sp>
        <p:nvSpPr>
          <p:cNvPr id="414" name="Google Shape;41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22</a:t>
            </a:fld>
            <a:endParaRPr/>
          </a:p>
        </p:txBody>
      </p:sp>
      <p:sp>
        <p:nvSpPr>
          <p:cNvPr id="415" name="Google Shape;415;p49"/>
          <p:cNvSpPr txBox="1"/>
          <p:nvPr/>
        </p:nvSpPr>
        <p:spPr>
          <a:xfrm>
            <a:off x="368381" y="6308080"/>
            <a:ext cx="670528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900" u="sng">
                <a:solidFill>
                  <a:schemeClr val="hlink"/>
                </a:solidFill>
                <a:latin typeface="Calibri"/>
                <a:ea typeface="Calibri"/>
                <a:cs typeface="Calibri"/>
                <a:sym typeface="Calibri"/>
                <a:hlinkClick r:id="rId4"/>
              </a:rPr>
              <a:t>This Photo</a:t>
            </a:r>
            <a:r>
              <a:rPr lang="en-AU" sz="900">
                <a:solidFill>
                  <a:schemeClr val="dk1"/>
                </a:solidFill>
                <a:latin typeface="Calibri"/>
                <a:ea typeface="Calibri"/>
                <a:cs typeface="Calibri"/>
                <a:sym typeface="Calibri"/>
              </a:rPr>
              <a:t> by Unknown Author is licensed under </a:t>
            </a:r>
            <a:r>
              <a:rPr lang="en-AU" sz="900" u="sng">
                <a:solidFill>
                  <a:schemeClr val="hlink"/>
                </a:solidFill>
                <a:latin typeface="Calibri"/>
                <a:ea typeface="Calibri"/>
                <a:cs typeface="Calibri"/>
                <a:sym typeface="Calibri"/>
                <a:hlinkClick r:id="rId5"/>
              </a:rPr>
              <a:t>CC BY-SA</a:t>
            </a:r>
            <a:endParaRPr sz="9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Problem Statement</a:t>
            </a:r>
            <a:endParaRPr/>
          </a:p>
        </p:txBody>
      </p:sp>
      <p:sp>
        <p:nvSpPr>
          <p:cNvPr id="205" name="Google Shape;205;p31"/>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360000" lvl="0" indent="-187325" algn="l" rtl="0">
              <a:lnSpc>
                <a:spcPct val="150000"/>
              </a:lnSpc>
              <a:spcBef>
                <a:spcPts val="0"/>
              </a:spcBef>
              <a:spcAft>
                <a:spcPts val="0"/>
              </a:spcAft>
              <a:buClr>
                <a:schemeClr val="dk1"/>
              </a:buClr>
              <a:buSzPts val="2200"/>
              <a:buFont typeface="Noto Sans Symbols"/>
              <a:buChar char="➢"/>
            </a:pPr>
            <a:r>
              <a:rPr lang="en-AU" sz="2200"/>
              <a:t>Traditional plant disease identification relies heavily on manual detection, which is inefficient and easily affected by subjectivity.</a:t>
            </a:r>
            <a:endParaRPr sz="2200"/>
          </a:p>
          <a:p>
            <a:pPr marL="360000" lvl="0" indent="-187325" algn="l" rtl="0">
              <a:lnSpc>
                <a:spcPct val="150000"/>
              </a:lnSpc>
              <a:spcBef>
                <a:spcPts val="1000"/>
              </a:spcBef>
              <a:spcAft>
                <a:spcPts val="0"/>
              </a:spcAft>
              <a:buClr>
                <a:schemeClr val="dk1"/>
              </a:buClr>
              <a:buSzPts val="2200"/>
              <a:buFont typeface="Noto Sans Symbols"/>
              <a:buChar char="➢"/>
            </a:pPr>
            <a:r>
              <a:rPr lang="en-AU" sz="2200"/>
              <a:t>In actual agricultural production, rapid and accurate disease identification is crucial to improving crop yield and quality.</a:t>
            </a:r>
            <a:endParaRPr sz="2200"/>
          </a:p>
          <a:p>
            <a:pPr marL="360000" lvl="0" indent="-187325" algn="l" rtl="0">
              <a:lnSpc>
                <a:spcPct val="150000"/>
              </a:lnSpc>
              <a:spcBef>
                <a:spcPts val="1000"/>
              </a:spcBef>
              <a:spcAft>
                <a:spcPts val="0"/>
              </a:spcAft>
              <a:buClr>
                <a:schemeClr val="dk1"/>
              </a:buClr>
              <a:buSzPts val="2200"/>
              <a:buFont typeface="Noto Sans Symbols"/>
              <a:buChar char="➢"/>
            </a:pPr>
            <a:r>
              <a:rPr lang="en-AU" sz="2200"/>
              <a:t>Agricultural production requires a lightweight and efficient image classification model that can achieve high-accuracy identification with limited computing resources.</a:t>
            </a:r>
            <a:endParaRPr sz="2200"/>
          </a:p>
          <a:p>
            <a:pPr marL="360000" lvl="0" indent="-187325" algn="l" rtl="0">
              <a:lnSpc>
                <a:spcPct val="150000"/>
              </a:lnSpc>
              <a:spcBef>
                <a:spcPts val="1000"/>
              </a:spcBef>
              <a:spcAft>
                <a:spcPts val="0"/>
              </a:spcAft>
              <a:buSzPts val="2200"/>
              <a:buChar char="➢"/>
            </a:pPr>
            <a:r>
              <a:rPr lang="en-AU" sz="2200"/>
              <a:t>Project goal: Classify the corresponding plant disease type according to the leaf image.</a:t>
            </a:r>
            <a:endParaRPr sz="2200"/>
          </a:p>
        </p:txBody>
      </p:sp>
      <p:sp>
        <p:nvSpPr>
          <p:cNvPr id="206" name="Google Shape;20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3</a:t>
            </a:fld>
            <a:endParaRPr/>
          </a:p>
        </p:txBody>
      </p:sp>
      <p:sp>
        <p:nvSpPr>
          <p:cNvPr id="207" name="Google Shape;207;p31"/>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 Yi Ren (z5567992)</a:t>
            </a:r>
            <a:endParaRPr sz="11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Literature Review</a:t>
            </a:r>
            <a:endParaRPr/>
          </a:p>
        </p:txBody>
      </p:sp>
      <p:sp>
        <p:nvSpPr>
          <p:cNvPr id="213" name="Google Shape;213;p32"/>
          <p:cNvSpPr txBox="1">
            <a:spLocks noGrp="1"/>
          </p:cNvSpPr>
          <p:nvPr>
            <p:ph type="body" idx="1"/>
          </p:nvPr>
        </p:nvSpPr>
        <p:spPr>
          <a:xfrm>
            <a:off x="231648" y="975360"/>
            <a:ext cx="11631300" cy="5035200"/>
          </a:xfrm>
          <a:prstGeom prst="rect">
            <a:avLst/>
          </a:prstGeom>
          <a:noFill/>
          <a:ln>
            <a:noFill/>
          </a:ln>
        </p:spPr>
        <p:txBody>
          <a:bodyPr spcFirstLastPara="1" wrap="square" lIns="91425" tIns="45700" rIns="91425" bIns="45700" anchor="t" anchorCtr="0">
            <a:normAutofit/>
          </a:bodyPr>
          <a:lstStyle/>
          <a:p>
            <a:pPr marL="360000" lvl="0" indent="-225425" algn="l" rtl="0">
              <a:lnSpc>
                <a:spcPct val="115000"/>
              </a:lnSpc>
              <a:spcBef>
                <a:spcPts val="0"/>
              </a:spcBef>
              <a:spcAft>
                <a:spcPts val="0"/>
              </a:spcAft>
              <a:buClr>
                <a:schemeClr val="dk1"/>
              </a:buClr>
              <a:buSzPts val="2800"/>
              <a:buFont typeface="Noto Sans Symbols"/>
              <a:buChar char="➢"/>
            </a:pPr>
            <a:r>
              <a:rPr lang="en-AU" sz="2300" dirty="0"/>
              <a:t>Ferentinos (2018) explored the use of deep CNN architectures, including VGG16 and </a:t>
            </a:r>
            <a:r>
              <a:rPr lang="en-AU" sz="2300" dirty="0" err="1"/>
              <a:t>AlexNet</a:t>
            </a:r>
            <a:r>
              <a:rPr lang="en-AU" sz="2300" dirty="0"/>
              <a:t>, for plant disease detection across 25 crop-disease combinations, achieving over 99% accuracy. This demonstrated the potential of deep learning for automated diagnosis in agriculture.</a:t>
            </a:r>
            <a:br>
              <a:rPr lang="en-AU" sz="2300" dirty="0"/>
            </a:br>
            <a:endParaRPr sz="2300" dirty="0"/>
          </a:p>
          <a:p>
            <a:pPr marL="360000" lvl="0" indent="-193675" algn="l" rtl="0">
              <a:lnSpc>
                <a:spcPct val="115000"/>
              </a:lnSpc>
              <a:spcBef>
                <a:spcPts val="0"/>
              </a:spcBef>
              <a:spcAft>
                <a:spcPts val="0"/>
              </a:spcAft>
              <a:buSzPts val="2300"/>
              <a:buChar char="➢"/>
            </a:pPr>
            <a:r>
              <a:rPr lang="en-AU" sz="2300" dirty="0" err="1"/>
              <a:t>Sladojevic</a:t>
            </a:r>
            <a:r>
              <a:rPr lang="en-AU" sz="2300" dirty="0"/>
              <a:t> et al. (2016) implemented a deep neural network to classify plant diseases from leaf images using a CNN model trained on a relatively small dataset. Their work highlighted CNNs’ effectiveness even with limited data.</a:t>
            </a:r>
            <a:br>
              <a:rPr lang="en-AU" sz="2300" dirty="0"/>
            </a:br>
            <a:endParaRPr sz="2400" dirty="0"/>
          </a:p>
          <a:p>
            <a:pPr>
              <a:buNone/>
            </a:pPr>
            <a:r>
              <a:rPr lang="en-AU" sz="1200" dirty="0">
                <a:solidFill>
                  <a:srgbClr val="000000"/>
                </a:solidFill>
                <a:latin typeface="Times New Roman" panose="02020603050405020304" pitchFamily="18" charset="0"/>
              </a:rPr>
              <a:t>[1] Ferentinos, K.P., 2018. ‘Deep learning models for plant disease detection and diagnosis’, </a:t>
            </a:r>
            <a:r>
              <a:rPr lang="en-AU" sz="1200" i="1" dirty="0">
                <a:solidFill>
                  <a:srgbClr val="000000"/>
                </a:solidFill>
                <a:latin typeface="Times New Roman" panose="02020603050405020304" pitchFamily="18" charset="0"/>
              </a:rPr>
              <a:t>Computers and Electronics in Agriculture</a:t>
            </a:r>
            <a:r>
              <a:rPr lang="en-AU" sz="1200" dirty="0">
                <a:solidFill>
                  <a:srgbClr val="000000"/>
                </a:solidFill>
                <a:latin typeface="Times New Roman" panose="02020603050405020304" pitchFamily="18" charset="0"/>
              </a:rPr>
              <a:t>, 145, pp.311–318, accessed 24 July 2025, </a:t>
            </a:r>
            <a:r>
              <a:rPr lang="en-AU" sz="1050" dirty="0">
                <a:solidFill>
                  <a:srgbClr val="000000"/>
                </a:solidFill>
                <a:effectLst/>
                <a:latin typeface="Times New Roman" panose="02020603050405020304" pitchFamily="18" charset="0"/>
              </a:rPr>
              <a:t>&lt;</a:t>
            </a:r>
            <a:r>
              <a:rPr lang="en-AU" sz="1050" dirty="0">
                <a:solidFill>
                  <a:srgbClr val="103CC0"/>
                </a:solidFill>
                <a:effectLst/>
                <a:latin typeface="Times New Roman" panose="02020603050405020304" pitchFamily="18" charset="0"/>
              </a:rPr>
              <a:t>https://</a:t>
            </a:r>
            <a:r>
              <a:rPr lang="en-AU" sz="1050" dirty="0" err="1">
                <a:solidFill>
                  <a:srgbClr val="103CC0"/>
                </a:solidFill>
                <a:effectLst/>
                <a:latin typeface="Times New Roman" panose="02020603050405020304" pitchFamily="18" charset="0"/>
              </a:rPr>
              <a:t>www.sciencedirect.com</a:t>
            </a:r>
            <a:r>
              <a:rPr lang="en-AU" sz="1050" dirty="0">
                <a:solidFill>
                  <a:srgbClr val="103CC0"/>
                </a:solidFill>
                <a:effectLst/>
                <a:latin typeface="Times New Roman" panose="02020603050405020304" pitchFamily="18" charset="0"/>
              </a:rPr>
              <a:t>/science/article/abs/</a:t>
            </a:r>
            <a:r>
              <a:rPr lang="en-AU" sz="1050" dirty="0" err="1">
                <a:solidFill>
                  <a:srgbClr val="103CC0"/>
                </a:solidFill>
                <a:effectLst/>
                <a:latin typeface="Times New Roman" panose="02020603050405020304" pitchFamily="18" charset="0"/>
              </a:rPr>
              <a:t>pii</a:t>
            </a:r>
            <a:r>
              <a:rPr lang="en-AU" sz="1050" dirty="0">
                <a:solidFill>
                  <a:srgbClr val="103CC0"/>
                </a:solidFill>
                <a:effectLst/>
                <a:latin typeface="Times New Roman" panose="02020603050405020304" pitchFamily="18" charset="0"/>
              </a:rPr>
              <a:t>/S0168169917311742</a:t>
            </a:r>
            <a:r>
              <a:rPr lang="en-AU" sz="1050" dirty="0">
                <a:solidFill>
                  <a:srgbClr val="000000"/>
                </a:solidFill>
                <a:effectLst/>
                <a:latin typeface="Times New Roman" panose="02020603050405020304" pitchFamily="18" charset="0"/>
              </a:rPr>
              <a:t>&gt;</a:t>
            </a:r>
            <a:endParaRPr lang="en-AU" sz="1400" dirty="0">
              <a:solidFill>
                <a:srgbClr val="000000"/>
              </a:solidFill>
              <a:latin typeface="Times New Roman" panose="02020603050405020304" pitchFamily="18" charset="0"/>
            </a:endParaRPr>
          </a:p>
          <a:p>
            <a:pPr>
              <a:buNone/>
            </a:pPr>
            <a:r>
              <a:rPr lang="en-AU" sz="1200" dirty="0">
                <a:solidFill>
                  <a:srgbClr val="000000"/>
                </a:solidFill>
                <a:latin typeface="Times New Roman" panose="02020603050405020304" pitchFamily="18" charset="0"/>
              </a:rPr>
              <a:t>[2] </a:t>
            </a:r>
            <a:r>
              <a:rPr lang="en-AU" sz="1200" dirty="0" err="1">
                <a:solidFill>
                  <a:srgbClr val="000000"/>
                </a:solidFill>
                <a:latin typeface="Times New Roman" panose="02020603050405020304" pitchFamily="18" charset="0"/>
              </a:rPr>
              <a:t>Sladojevic</a:t>
            </a:r>
            <a:r>
              <a:rPr lang="en-AU" sz="1200" dirty="0">
                <a:solidFill>
                  <a:srgbClr val="000000"/>
                </a:solidFill>
                <a:latin typeface="Times New Roman" panose="02020603050405020304" pitchFamily="18" charset="0"/>
              </a:rPr>
              <a:t>, S., </a:t>
            </a:r>
            <a:r>
              <a:rPr lang="en-AU" sz="1200" dirty="0" err="1">
                <a:solidFill>
                  <a:srgbClr val="000000"/>
                </a:solidFill>
                <a:latin typeface="Times New Roman" panose="02020603050405020304" pitchFamily="18" charset="0"/>
              </a:rPr>
              <a:t>Arsenovic</a:t>
            </a:r>
            <a:r>
              <a:rPr lang="en-AU" sz="1200" dirty="0">
                <a:solidFill>
                  <a:srgbClr val="000000"/>
                </a:solidFill>
                <a:latin typeface="Times New Roman" panose="02020603050405020304" pitchFamily="18" charset="0"/>
              </a:rPr>
              <a:t>, M., </a:t>
            </a:r>
            <a:r>
              <a:rPr lang="en-AU" sz="1200" dirty="0" err="1">
                <a:solidFill>
                  <a:srgbClr val="000000"/>
                </a:solidFill>
                <a:latin typeface="Times New Roman" panose="02020603050405020304" pitchFamily="18" charset="0"/>
              </a:rPr>
              <a:t>Anderla</a:t>
            </a:r>
            <a:r>
              <a:rPr lang="en-AU" sz="1200" dirty="0">
                <a:solidFill>
                  <a:srgbClr val="000000"/>
                </a:solidFill>
                <a:latin typeface="Times New Roman" panose="02020603050405020304" pitchFamily="18" charset="0"/>
              </a:rPr>
              <a:t>, A., </a:t>
            </a:r>
            <a:r>
              <a:rPr lang="en-AU" sz="1200" dirty="0" err="1">
                <a:solidFill>
                  <a:srgbClr val="000000"/>
                </a:solidFill>
                <a:latin typeface="Times New Roman" panose="02020603050405020304" pitchFamily="18" charset="0"/>
              </a:rPr>
              <a:t>Culibrk</a:t>
            </a:r>
            <a:r>
              <a:rPr lang="en-AU" sz="1200" dirty="0">
                <a:solidFill>
                  <a:srgbClr val="000000"/>
                </a:solidFill>
                <a:latin typeface="Times New Roman" panose="02020603050405020304" pitchFamily="18" charset="0"/>
              </a:rPr>
              <a:t>, D. and Stefanovic, D. (2016) ‘Deep neural networks based recognition of plant diseases by leaf image classification’, </a:t>
            </a:r>
            <a:r>
              <a:rPr lang="en-AU" sz="1200" i="1" dirty="0">
                <a:solidFill>
                  <a:srgbClr val="000000"/>
                </a:solidFill>
                <a:latin typeface="Times New Roman" panose="02020603050405020304" pitchFamily="18" charset="0"/>
              </a:rPr>
              <a:t>Computational Intelligence and Neuroscience</a:t>
            </a:r>
            <a:r>
              <a:rPr lang="en-AU" sz="1200" dirty="0">
                <a:solidFill>
                  <a:srgbClr val="000000"/>
                </a:solidFill>
                <a:latin typeface="Times New Roman" panose="02020603050405020304" pitchFamily="18" charset="0"/>
              </a:rPr>
              <a:t>, 2016, pp. 1–11,</a:t>
            </a:r>
            <a:r>
              <a:rPr lang="en-AU" sz="1000" dirty="0">
                <a:solidFill>
                  <a:srgbClr val="000000"/>
                </a:solidFill>
                <a:effectLst/>
                <a:latin typeface="Times New Roman" panose="02020603050405020304" pitchFamily="18" charset="0"/>
              </a:rPr>
              <a:t> </a:t>
            </a:r>
            <a:r>
              <a:rPr lang="en-AU" sz="1200" dirty="0">
                <a:solidFill>
                  <a:srgbClr val="000000"/>
                </a:solidFill>
                <a:latin typeface="Times New Roman" panose="02020603050405020304" pitchFamily="18" charset="0"/>
              </a:rPr>
              <a:t>accessed 24 July2025, </a:t>
            </a:r>
            <a:r>
              <a:rPr lang="en-AU" sz="1050" dirty="0">
                <a:solidFill>
                  <a:srgbClr val="000000"/>
                </a:solidFill>
                <a:effectLst/>
                <a:latin typeface="Times New Roman" panose="02020603050405020304" pitchFamily="18" charset="0"/>
              </a:rPr>
              <a:t>&lt;</a:t>
            </a:r>
            <a:r>
              <a:rPr lang="en-AU" sz="1050" dirty="0">
                <a:solidFill>
                  <a:srgbClr val="103CC0"/>
                </a:solidFill>
                <a:effectLst/>
                <a:latin typeface="Times New Roman" panose="02020603050405020304" pitchFamily="18" charset="0"/>
              </a:rPr>
              <a:t>https://</a:t>
            </a:r>
            <a:r>
              <a:rPr lang="en-AU" sz="1050" dirty="0" err="1">
                <a:solidFill>
                  <a:srgbClr val="103CC0"/>
                </a:solidFill>
                <a:effectLst/>
                <a:latin typeface="Times New Roman" panose="02020603050405020304" pitchFamily="18" charset="0"/>
              </a:rPr>
              <a:t>onlinelibrary.wiley.com</a:t>
            </a:r>
            <a:r>
              <a:rPr lang="en-AU" sz="1050" dirty="0">
                <a:solidFill>
                  <a:srgbClr val="103CC0"/>
                </a:solidFill>
                <a:effectLst/>
                <a:latin typeface="Times New Roman" panose="02020603050405020304" pitchFamily="18" charset="0"/>
              </a:rPr>
              <a:t>/</a:t>
            </a:r>
            <a:r>
              <a:rPr lang="en-AU" sz="1050" dirty="0" err="1">
                <a:solidFill>
                  <a:srgbClr val="103CC0"/>
                </a:solidFill>
                <a:effectLst/>
                <a:latin typeface="Times New Roman" panose="02020603050405020304" pitchFamily="18" charset="0"/>
              </a:rPr>
              <a:t>doi</a:t>
            </a:r>
            <a:r>
              <a:rPr lang="en-AU" sz="1050" dirty="0">
                <a:solidFill>
                  <a:srgbClr val="103CC0"/>
                </a:solidFill>
                <a:effectLst/>
                <a:latin typeface="Times New Roman" panose="02020603050405020304" pitchFamily="18" charset="0"/>
              </a:rPr>
              <a:t>/10.1155/2016/3289801</a:t>
            </a:r>
            <a:r>
              <a:rPr lang="en-AU" sz="1050" dirty="0">
                <a:solidFill>
                  <a:srgbClr val="000000"/>
                </a:solidFill>
                <a:effectLst/>
                <a:latin typeface="Times New Roman" panose="02020603050405020304" pitchFamily="18" charset="0"/>
              </a:rPr>
              <a:t>&gt;</a:t>
            </a:r>
            <a:endParaRPr lang="en-AU" sz="1000" dirty="0">
              <a:solidFill>
                <a:srgbClr val="103CC0"/>
              </a:solidFill>
              <a:effectLst/>
              <a:latin typeface="Times New Roman" panose="02020603050405020304" pitchFamily="18" charset="0"/>
            </a:endParaRPr>
          </a:p>
          <a:p>
            <a:pPr>
              <a:buNone/>
            </a:pPr>
            <a:endParaRPr lang="en-AU" sz="1200" dirty="0">
              <a:solidFill>
                <a:srgbClr val="000000"/>
              </a:solidFill>
              <a:latin typeface="Times New Roman" panose="02020603050405020304" pitchFamily="18" charset="0"/>
            </a:endParaRPr>
          </a:p>
          <a:p>
            <a:pPr>
              <a:buNone/>
            </a:pPr>
            <a:endParaRPr sz="1200" dirty="0">
              <a:solidFill>
                <a:srgbClr val="000000"/>
              </a:solidFill>
              <a:latin typeface="Times New Roman" panose="02020603050405020304" pitchFamily="18" charset="0"/>
            </a:endParaRPr>
          </a:p>
        </p:txBody>
      </p:sp>
      <p:sp>
        <p:nvSpPr>
          <p:cNvPr id="214" name="Google Shape;214;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4</a:t>
            </a:fld>
            <a:endParaRPr dirty="0"/>
          </a:p>
        </p:txBody>
      </p:sp>
      <p:sp>
        <p:nvSpPr>
          <p:cNvPr id="215" name="Google Shape;215;p32"/>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 Yi Ren (z5567992)</a:t>
            </a:r>
            <a:endParaRPr sz="11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Datasets</a:t>
            </a:r>
            <a:endParaRPr/>
          </a:p>
        </p:txBody>
      </p:sp>
      <p:sp>
        <p:nvSpPr>
          <p:cNvPr id="221" name="Google Shape;221;p33"/>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360000" lvl="0" indent="-180975" algn="l" rtl="0">
              <a:lnSpc>
                <a:spcPct val="115000"/>
              </a:lnSpc>
              <a:spcBef>
                <a:spcPts val="0"/>
              </a:spcBef>
              <a:spcAft>
                <a:spcPts val="0"/>
              </a:spcAft>
              <a:buClr>
                <a:schemeClr val="dk1"/>
              </a:buClr>
              <a:buSzPts val="2100"/>
              <a:buFont typeface="Noto Sans Symbols"/>
              <a:buChar char="➢"/>
            </a:pPr>
            <a:r>
              <a:rPr lang="en-AU" sz="2100"/>
              <a:t>Data source: Mendeley Data</a:t>
            </a:r>
            <a:endParaRPr sz="2100"/>
          </a:p>
          <a:p>
            <a:pPr marL="360000" lvl="0" indent="-180975" algn="l" rtl="0">
              <a:lnSpc>
                <a:spcPct val="115000"/>
              </a:lnSpc>
              <a:spcBef>
                <a:spcPts val="1000"/>
              </a:spcBef>
              <a:spcAft>
                <a:spcPts val="0"/>
              </a:spcAft>
              <a:buClr>
                <a:schemeClr val="dk1"/>
              </a:buClr>
              <a:buSzPts val="2100"/>
              <a:buFont typeface="Noto Sans Symbols"/>
              <a:buChar char="➢"/>
            </a:pPr>
            <a:r>
              <a:rPr lang="en-AU" sz="2100"/>
              <a:t>Dataset link: </a:t>
            </a:r>
            <a:r>
              <a:rPr lang="en-AU" sz="2100" u="sng"/>
              <a:t>https://data.mendeley.com/datasets/tywbtsjrjv/1</a:t>
            </a:r>
            <a:endParaRPr sz="2100" u="sng"/>
          </a:p>
          <a:p>
            <a:pPr marL="360000" lvl="0" indent="-180975" algn="l" rtl="0">
              <a:lnSpc>
                <a:spcPct val="115000"/>
              </a:lnSpc>
              <a:spcBef>
                <a:spcPts val="1000"/>
              </a:spcBef>
              <a:spcAft>
                <a:spcPts val="0"/>
              </a:spcAft>
              <a:buClr>
                <a:schemeClr val="dk1"/>
              </a:buClr>
              <a:buSzPts val="2100"/>
              <a:buFont typeface="Noto Sans Symbols"/>
              <a:buChar char="➢"/>
            </a:pPr>
            <a:r>
              <a:rPr lang="en-AU" sz="2100"/>
              <a:t>Total number of images: About 61486 images</a:t>
            </a:r>
            <a:endParaRPr sz="2100"/>
          </a:p>
          <a:p>
            <a:pPr marL="360000" lvl="0" indent="-180975" algn="l" rtl="0">
              <a:lnSpc>
                <a:spcPct val="115000"/>
              </a:lnSpc>
              <a:spcBef>
                <a:spcPts val="1000"/>
              </a:spcBef>
              <a:spcAft>
                <a:spcPts val="0"/>
              </a:spcAft>
              <a:buClr>
                <a:schemeClr val="dk1"/>
              </a:buClr>
              <a:buSzPts val="2100"/>
              <a:buFont typeface="Noto Sans Symbols"/>
              <a:buChar char="➢"/>
            </a:pPr>
            <a:r>
              <a:rPr lang="en-AU" sz="2100"/>
              <a:t>Covered categories: 39 different classes of plant leaf and background images are available.</a:t>
            </a:r>
            <a:endParaRPr sz="2100"/>
          </a:p>
          <a:p>
            <a:pPr marL="360000" lvl="0" indent="-180975" algn="l" rtl="0">
              <a:lnSpc>
                <a:spcPct val="115000"/>
              </a:lnSpc>
              <a:spcBef>
                <a:spcPts val="1000"/>
              </a:spcBef>
              <a:spcAft>
                <a:spcPts val="0"/>
              </a:spcAft>
              <a:buClr>
                <a:schemeClr val="dk1"/>
              </a:buClr>
              <a:buSzPts val="2100"/>
              <a:buFont typeface="Noto Sans Symbols"/>
              <a:buChar char="➢"/>
            </a:pPr>
            <a:r>
              <a:rPr lang="en-AU" sz="2100"/>
              <a:t>Data division: We divide the data into training set(70%), validation set(15%) and test set(15%).</a:t>
            </a:r>
            <a:endParaRPr sz="2100"/>
          </a:p>
          <a:p>
            <a:pPr marL="360000" lvl="0" indent="-180975" algn="l" rtl="0">
              <a:lnSpc>
                <a:spcPct val="115000"/>
              </a:lnSpc>
              <a:spcBef>
                <a:spcPts val="1000"/>
              </a:spcBef>
              <a:spcAft>
                <a:spcPts val="0"/>
              </a:spcAft>
              <a:buClr>
                <a:schemeClr val="dk1"/>
              </a:buClr>
              <a:buSzPts val="2100"/>
              <a:buFont typeface="Noto Sans Symbols"/>
              <a:buChar char="➢"/>
            </a:pPr>
            <a:r>
              <a:rPr lang="en-AU" sz="2100"/>
              <a:t>Data augmentation methods: Expand the dataset using six image augmentation techniques(Image flipping,Rotation,Color augmentation...)</a:t>
            </a:r>
            <a:endParaRPr sz="2100"/>
          </a:p>
        </p:txBody>
      </p:sp>
      <p:sp>
        <p:nvSpPr>
          <p:cNvPr id="222" name="Google Shape;22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5</a:t>
            </a:fld>
            <a:endParaRPr/>
          </a:p>
        </p:txBody>
      </p:sp>
      <p:sp>
        <p:nvSpPr>
          <p:cNvPr id="223" name="Google Shape;223;p33"/>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 Yi Ren (z5567992)</a:t>
            </a:r>
            <a:endParaRPr sz="1100">
              <a:solidFill>
                <a:schemeClr val="dk1"/>
              </a:solidFill>
              <a:latin typeface="Arial"/>
              <a:ea typeface="Arial"/>
              <a:cs typeface="Arial"/>
              <a:sym typeface="Arial"/>
            </a:endParaRPr>
          </a:p>
        </p:txBody>
      </p:sp>
      <p:pic>
        <p:nvPicPr>
          <p:cNvPr id="224" name="Google Shape;224;p33" title="WechatIMG1011.jpg"/>
          <p:cNvPicPr preferRelativeResize="0"/>
          <p:nvPr/>
        </p:nvPicPr>
        <p:blipFill>
          <a:blip r:embed="rId3">
            <a:alphaModFix/>
          </a:blip>
          <a:stretch>
            <a:fillRect/>
          </a:stretch>
        </p:blipFill>
        <p:spPr>
          <a:xfrm>
            <a:off x="2982650" y="4727975"/>
            <a:ext cx="1282675" cy="1282675"/>
          </a:xfrm>
          <a:prstGeom prst="rect">
            <a:avLst/>
          </a:prstGeom>
          <a:noFill/>
          <a:ln>
            <a:noFill/>
          </a:ln>
        </p:spPr>
      </p:pic>
      <p:pic>
        <p:nvPicPr>
          <p:cNvPr id="225" name="Google Shape;225;p33" title="WechatIMG1012.jpg"/>
          <p:cNvPicPr preferRelativeResize="0"/>
          <p:nvPr/>
        </p:nvPicPr>
        <p:blipFill>
          <a:blip r:embed="rId4">
            <a:alphaModFix/>
          </a:blip>
          <a:stretch>
            <a:fillRect/>
          </a:stretch>
        </p:blipFill>
        <p:spPr>
          <a:xfrm>
            <a:off x="4621250" y="4727975"/>
            <a:ext cx="1282675" cy="1282675"/>
          </a:xfrm>
          <a:prstGeom prst="rect">
            <a:avLst/>
          </a:prstGeom>
          <a:noFill/>
          <a:ln>
            <a:noFill/>
          </a:ln>
        </p:spPr>
      </p:pic>
      <p:pic>
        <p:nvPicPr>
          <p:cNvPr id="226" name="Google Shape;226;p33" title="WechatIMG1013.jpg"/>
          <p:cNvPicPr preferRelativeResize="0"/>
          <p:nvPr/>
        </p:nvPicPr>
        <p:blipFill>
          <a:blip r:embed="rId5">
            <a:alphaModFix/>
          </a:blip>
          <a:stretch>
            <a:fillRect/>
          </a:stretch>
        </p:blipFill>
        <p:spPr>
          <a:xfrm>
            <a:off x="6259850" y="4727975"/>
            <a:ext cx="1282675" cy="1282675"/>
          </a:xfrm>
          <a:prstGeom prst="rect">
            <a:avLst/>
          </a:prstGeom>
          <a:noFill/>
          <a:ln>
            <a:noFill/>
          </a:ln>
        </p:spPr>
      </p:pic>
      <p:pic>
        <p:nvPicPr>
          <p:cNvPr id="227" name="Google Shape;227;p33" title="WechatIMG1014.jpg"/>
          <p:cNvPicPr preferRelativeResize="0"/>
          <p:nvPr/>
        </p:nvPicPr>
        <p:blipFill>
          <a:blip r:embed="rId6">
            <a:alphaModFix/>
          </a:blip>
          <a:stretch>
            <a:fillRect/>
          </a:stretch>
        </p:blipFill>
        <p:spPr>
          <a:xfrm>
            <a:off x="7898450" y="4727975"/>
            <a:ext cx="1282675" cy="128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Data Analysis</a:t>
            </a:r>
            <a:endParaRPr/>
          </a:p>
        </p:txBody>
      </p:sp>
      <p:sp>
        <p:nvSpPr>
          <p:cNvPr id="233" name="Google Shape;233;p34"/>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228600" lvl="0" indent="-196850" algn="l" rtl="0">
              <a:lnSpc>
                <a:spcPct val="115000"/>
              </a:lnSpc>
              <a:spcBef>
                <a:spcPts val="0"/>
              </a:spcBef>
              <a:spcAft>
                <a:spcPts val="0"/>
              </a:spcAft>
              <a:buSzPts val="2300"/>
              <a:buFont typeface="Noto Sans Symbols"/>
              <a:buChar char="➢"/>
            </a:pPr>
            <a:r>
              <a:rPr lang="en-AU" sz="2300">
                <a:solidFill>
                  <a:srgbClr val="0E0E0E"/>
                </a:solidFill>
              </a:rPr>
              <a:t>The original dataset was imbalanced across classes. During preprocessing, minority classes were augmented until they reached 70% of the size of the largest class in the training set.</a:t>
            </a:r>
            <a:endParaRPr sz="2300">
              <a:solidFill>
                <a:srgbClr val="0E0E0E"/>
              </a:solidFill>
            </a:endParaRPr>
          </a:p>
          <a:p>
            <a:pPr marL="228600" lvl="0" indent="0" algn="l" rtl="0">
              <a:lnSpc>
                <a:spcPct val="115000"/>
              </a:lnSpc>
              <a:spcBef>
                <a:spcPts val="0"/>
              </a:spcBef>
              <a:spcAft>
                <a:spcPts val="0"/>
              </a:spcAft>
              <a:buNone/>
            </a:pPr>
            <a:r>
              <a:rPr lang="en-AU" sz="2300"/>
              <a:t> </a:t>
            </a:r>
            <a:endParaRPr sz="2300"/>
          </a:p>
        </p:txBody>
      </p:sp>
      <p:sp>
        <p:nvSpPr>
          <p:cNvPr id="234" name="Google Shape;23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6</a:t>
            </a:fld>
            <a:endParaRPr/>
          </a:p>
        </p:txBody>
      </p:sp>
      <p:sp>
        <p:nvSpPr>
          <p:cNvPr id="235" name="Google Shape;235;p34"/>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Yi Ren (z5567992)</a:t>
            </a:r>
            <a:endParaRPr sz="1100">
              <a:solidFill>
                <a:schemeClr val="dk1"/>
              </a:solidFill>
              <a:latin typeface="Arial"/>
              <a:ea typeface="Arial"/>
              <a:cs typeface="Arial"/>
              <a:sym typeface="Arial"/>
            </a:endParaRPr>
          </a:p>
        </p:txBody>
      </p:sp>
      <p:pic>
        <p:nvPicPr>
          <p:cNvPr id="236" name="Google Shape;236;p34" title="Screenshot 2025-08-02 at 11.18.59 am.png"/>
          <p:cNvPicPr preferRelativeResize="0"/>
          <p:nvPr/>
        </p:nvPicPr>
        <p:blipFill>
          <a:blip r:embed="rId3">
            <a:alphaModFix/>
          </a:blip>
          <a:stretch>
            <a:fillRect/>
          </a:stretch>
        </p:blipFill>
        <p:spPr>
          <a:xfrm>
            <a:off x="472000" y="2267100"/>
            <a:ext cx="5029193" cy="3648499"/>
          </a:xfrm>
          <a:prstGeom prst="rect">
            <a:avLst/>
          </a:prstGeom>
          <a:noFill/>
          <a:ln>
            <a:noFill/>
          </a:ln>
        </p:spPr>
      </p:pic>
      <p:pic>
        <p:nvPicPr>
          <p:cNvPr id="237" name="Google Shape;237;p34" title="Screenshot 2025-08-02 at 11.18.20 am.png"/>
          <p:cNvPicPr preferRelativeResize="0"/>
          <p:nvPr/>
        </p:nvPicPr>
        <p:blipFill>
          <a:blip r:embed="rId4">
            <a:alphaModFix/>
          </a:blip>
          <a:stretch>
            <a:fillRect/>
          </a:stretch>
        </p:blipFill>
        <p:spPr>
          <a:xfrm>
            <a:off x="6244275" y="2267100"/>
            <a:ext cx="5029202" cy="37323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title"/>
          </p:nvPr>
        </p:nvSpPr>
        <p:spPr>
          <a:xfrm>
            <a:off x="231648" y="136525"/>
            <a:ext cx="11631168" cy="838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Method(8-layer-CNN)</a:t>
            </a:r>
            <a:endParaRPr/>
          </a:p>
        </p:txBody>
      </p:sp>
      <p:sp>
        <p:nvSpPr>
          <p:cNvPr id="243" name="Google Shape;243;p35"/>
          <p:cNvSpPr txBox="1">
            <a:spLocks noGrp="1"/>
          </p:cNvSpPr>
          <p:nvPr>
            <p:ph type="body" idx="1"/>
          </p:nvPr>
        </p:nvSpPr>
        <p:spPr>
          <a:xfrm>
            <a:off x="231648" y="975360"/>
            <a:ext cx="11631168" cy="503529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AU"/>
              <a:t>Model structure:</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AU"/>
              <a:t> </a:t>
            </a:r>
            <a:endParaRPr/>
          </a:p>
        </p:txBody>
      </p:sp>
      <p:sp>
        <p:nvSpPr>
          <p:cNvPr id="244" name="Google Shape;24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7</a:t>
            </a:fld>
            <a:endParaRPr/>
          </a:p>
        </p:txBody>
      </p:sp>
      <p:sp>
        <p:nvSpPr>
          <p:cNvPr id="245" name="Google Shape;245;p35"/>
          <p:cNvSpPr txBox="1"/>
          <p:nvPr/>
        </p:nvSpPr>
        <p:spPr>
          <a:xfrm>
            <a:off x="119743" y="6225545"/>
            <a:ext cx="7326086"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Haoyu Guo</a:t>
            </a:r>
            <a:r>
              <a:rPr lang="en-AU" sz="1100">
                <a:solidFill>
                  <a:schemeClr val="dk1"/>
                </a:solidFill>
                <a:latin typeface="Arial"/>
                <a:ea typeface="Arial"/>
                <a:cs typeface="Arial"/>
                <a:sym typeface="Arial"/>
              </a:rPr>
              <a:t> (z</a:t>
            </a:r>
            <a:r>
              <a:rPr lang="en-AU" sz="1100">
                <a:solidFill>
                  <a:schemeClr val="dk1"/>
                </a:solidFill>
              </a:rPr>
              <a:t>5568296</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pic>
        <p:nvPicPr>
          <p:cNvPr id="246" name="Google Shape;246;p35"/>
          <p:cNvPicPr preferRelativeResize="0"/>
          <p:nvPr/>
        </p:nvPicPr>
        <p:blipFill>
          <a:blip r:embed="rId3">
            <a:alphaModFix/>
          </a:blip>
          <a:stretch>
            <a:fillRect/>
          </a:stretch>
        </p:blipFill>
        <p:spPr>
          <a:xfrm>
            <a:off x="3280225" y="1467375"/>
            <a:ext cx="5534025" cy="2733675"/>
          </a:xfrm>
          <a:prstGeom prst="rect">
            <a:avLst/>
          </a:prstGeom>
          <a:noFill/>
          <a:ln>
            <a:noFill/>
          </a:ln>
        </p:spPr>
      </p:pic>
      <p:pic>
        <p:nvPicPr>
          <p:cNvPr id="247" name="Google Shape;247;p35" title="1.jpg"/>
          <p:cNvPicPr preferRelativeResize="0"/>
          <p:nvPr/>
        </p:nvPicPr>
        <p:blipFill>
          <a:blip r:embed="rId4">
            <a:alphaModFix/>
          </a:blip>
          <a:stretch>
            <a:fillRect/>
          </a:stretch>
        </p:blipFill>
        <p:spPr>
          <a:xfrm>
            <a:off x="328100" y="4375050"/>
            <a:ext cx="11535800" cy="110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Method(8-layer-CNN)</a:t>
            </a:r>
            <a:endParaRPr/>
          </a:p>
        </p:txBody>
      </p:sp>
      <p:sp>
        <p:nvSpPr>
          <p:cNvPr id="253" name="Google Shape;253;p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8</a:t>
            </a:fld>
            <a:endParaRPr/>
          </a:p>
        </p:txBody>
      </p:sp>
      <p:sp>
        <p:nvSpPr>
          <p:cNvPr id="254" name="Google Shape;254;p36"/>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Haoyu Guo</a:t>
            </a:r>
            <a:r>
              <a:rPr lang="en-AU" sz="1100">
                <a:solidFill>
                  <a:schemeClr val="dk1"/>
                </a:solidFill>
                <a:latin typeface="Arial"/>
                <a:ea typeface="Arial"/>
                <a:cs typeface="Arial"/>
                <a:sym typeface="Arial"/>
              </a:rPr>
              <a:t> (z</a:t>
            </a:r>
            <a:r>
              <a:rPr lang="en-AU" sz="1100">
                <a:solidFill>
                  <a:schemeClr val="dk1"/>
                </a:solidFill>
              </a:rPr>
              <a:t>5568296</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sp>
        <p:nvSpPr>
          <p:cNvPr id="255" name="Google Shape;255;p36"/>
          <p:cNvSpPr txBox="1">
            <a:spLocks noGrp="1"/>
          </p:cNvSpPr>
          <p:nvPr>
            <p:ph type="body" idx="1"/>
          </p:nvPr>
        </p:nvSpPr>
        <p:spPr>
          <a:xfrm>
            <a:off x="231650" y="975350"/>
            <a:ext cx="11476200" cy="50352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SzPts val="2800"/>
              <a:buChar char="➢"/>
            </a:pPr>
            <a:r>
              <a:rPr lang="en-AU"/>
              <a:t>Features</a:t>
            </a:r>
            <a:endParaRPr/>
          </a:p>
          <a:p>
            <a:pPr marL="457200" lvl="0" indent="0" algn="l" rtl="0">
              <a:lnSpc>
                <a:spcPct val="90000"/>
              </a:lnSpc>
              <a:spcBef>
                <a:spcPts val="0"/>
              </a:spcBef>
              <a:spcAft>
                <a:spcPts val="0"/>
              </a:spcAft>
              <a:buNone/>
            </a:pPr>
            <a:endParaRPr/>
          </a:p>
          <a:p>
            <a:pPr marL="914400" lvl="1" indent="-381000" algn="l" rtl="0">
              <a:lnSpc>
                <a:spcPct val="90000"/>
              </a:lnSpc>
              <a:spcBef>
                <a:spcPts val="0"/>
              </a:spcBef>
              <a:spcAft>
                <a:spcPts val="0"/>
              </a:spcAft>
              <a:buSzPts val="2400"/>
              <a:buChar char="○"/>
            </a:pPr>
            <a:r>
              <a:rPr lang="en-AU" sz="2100" b="1"/>
              <a:t>Model Simplicity &amp; Interpretability</a:t>
            </a:r>
            <a:r>
              <a:rPr lang="en-AU" sz="2100"/>
              <a:t>: </a:t>
            </a:r>
            <a:endParaRPr sz="2100"/>
          </a:p>
          <a:p>
            <a:pPr marL="914400" lvl="0" indent="0" algn="l" rtl="0">
              <a:lnSpc>
                <a:spcPct val="90000"/>
              </a:lnSpc>
              <a:spcBef>
                <a:spcPts val="0"/>
              </a:spcBef>
              <a:spcAft>
                <a:spcPts val="0"/>
              </a:spcAft>
              <a:buNone/>
            </a:pPr>
            <a:r>
              <a:rPr lang="en-AU" sz="2100"/>
              <a:t>This 8-layer CNN has fewer parameters, making it easier to interpret and debug. Its simplicity also allows for faster training and lower hardware requirements, making it ideal for lightweight deployment.</a:t>
            </a:r>
            <a:endParaRPr sz="2100"/>
          </a:p>
          <a:p>
            <a:pPr marL="914400" lvl="0" indent="0" algn="l" rtl="0">
              <a:lnSpc>
                <a:spcPct val="90000"/>
              </a:lnSpc>
              <a:spcBef>
                <a:spcPts val="0"/>
              </a:spcBef>
              <a:spcAft>
                <a:spcPts val="0"/>
              </a:spcAft>
              <a:buNone/>
            </a:pPr>
            <a:endParaRPr sz="2100"/>
          </a:p>
          <a:p>
            <a:pPr marL="914400" lvl="1" indent="-381000" algn="l" rtl="0">
              <a:lnSpc>
                <a:spcPct val="90000"/>
              </a:lnSpc>
              <a:spcBef>
                <a:spcPts val="0"/>
              </a:spcBef>
              <a:spcAft>
                <a:spcPts val="0"/>
              </a:spcAft>
              <a:buSzPts val="2400"/>
              <a:buChar char="○"/>
            </a:pPr>
            <a:r>
              <a:rPr lang="en-AU" sz="2100" b="1"/>
              <a:t>Fast Inference Speed: </a:t>
            </a:r>
            <a:endParaRPr sz="2100"/>
          </a:p>
          <a:p>
            <a:pPr marL="914400" lvl="0" indent="0" algn="l" rtl="0">
              <a:spcBef>
                <a:spcPts val="0"/>
              </a:spcBef>
              <a:spcAft>
                <a:spcPts val="0"/>
              </a:spcAft>
              <a:buNone/>
            </a:pPr>
            <a:r>
              <a:rPr lang="en-AU" sz="2100"/>
              <a:t>The small size and shallow depth of the network allow for fast inference, making it suitable for real-time applications.</a:t>
            </a:r>
            <a:endParaRPr sz="2100"/>
          </a:p>
          <a:p>
            <a:pPr marL="914400" lvl="0" indent="0" algn="l" rtl="0">
              <a:spcBef>
                <a:spcPts val="0"/>
              </a:spcBef>
              <a:spcAft>
                <a:spcPts val="0"/>
              </a:spcAft>
              <a:buNone/>
            </a:pPr>
            <a:endParaRPr sz="2100"/>
          </a:p>
          <a:p>
            <a:pPr marL="914400" lvl="1" indent="-381000" algn="l" rtl="0">
              <a:spcBef>
                <a:spcPts val="0"/>
              </a:spcBef>
              <a:spcAft>
                <a:spcPts val="0"/>
              </a:spcAft>
              <a:buSzPts val="2400"/>
              <a:buChar char="○"/>
            </a:pPr>
            <a:r>
              <a:rPr lang="en-AU" sz="2100" b="1"/>
              <a:t>Robustness to Overfitting:</a:t>
            </a:r>
            <a:endParaRPr sz="2100"/>
          </a:p>
          <a:p>
            <a:pPr marL="914400" lvl="0" indent="0" algn="l" rtl="0">
              <a:spcBef>
                <a:spcPts val="0"/>
              </a:spcBef>
              <a:spcAft>
                <a:spcPts val="0"/>
              </a:spcAft>
              <a:buClr>
                <a:schemeClr val="dk1"/>
              </a:buClr>
              <a:buSzPts val="1100"/>
              <a:buFont typeface="Arial"/>
              <a:buNone/>
            </a:pPr>
            <a:r>
              <a:rPr lang="en-AU" sz="2100"/>
              <a:t>The use of GAP and fewer dense layers helps control overfitting, especially in datasets with class imbalance or noisy labels.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231648" y="136525"/>
            <a:ext cx="11631300" cy="838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AU"/>
              <a:t>Method(8-layer-CNN)</a:t>
            </a:r>
            <a:endParaRPr/>
          </a:p>
        </p:txBody>
      </p:sp>
      <p:sp>
        <p:nvSpPr>
          <p:cNvPr id="261" name="Google Shape;261;p37"/>
          <p:cNvSpPr txBox="1">
            <a:spLocks noGrp="1"/>
          </p:cNvSpPr>
          <p:nvPr>
            <p:ph type="body" idx="1"/>
          </p:nvPr>
        </p:nvSpPr>
        <p:spPr>
          <a:xfrm>
            <a:off x="231648" y="975360"/>
            <a:ext cx="11631300" cy="5035200"/>
          </a:xfrm>
          <a:prstGeom prst="rect">
            <a:avLst/>
          </a:prstGeom>
          <a:noFill/>
          <a:ln>
            <a:noFill/>
          </a:ln>
        </p:spPr>
        <p:txBody>
          <a:bodyPr spcFirstLastPara="1" wrap="square" lIns="91425" tIns="45700" rIns="91425" bIns="45700" anchor="t" anchorCtr="0">
            <a:normAutofit/>
          </a:bodyPr>
          <a:lstStyle/>
          <a:p>
            <a:pPr marL="228600" lvl="0" indent="-228600" algn="l" rtl="0">
              <a:spcBef>
                <a:spcPts val="0"/>
              </a:spcBef>
              <a:spcAft>
                <a:spcPts val="0"/>
              </a:spcAft>
              <a:buSzPts val="2800"/>
              <a:buFont typeface="Noto Sans Symbols"/>
              <a:buChar char="➢"/>
            </a:pPr>
            <a:r>
              <a:rPr lang="en-AU"/>
              <a:t>Result: </a:t>
            </a:r>
            <a:endParaRPr/>
          </a:p>
          <a:p>
            <a:pPr marL="0" lvl="0" indent="0" algn="l" rtl="0">
              <a:spcBef>
                <a:spcPts val="0"/>
              </a:spcBef>
              <a:spcAft>
                <a:spcPts val="0"/>
              </a:spcAft>
              <a:buNone/>
            </a:pPr>
            <a:endParaRPr/>
          </a:p>
        </p:txBody>
      </p:sp>
      <p:sp>
        <p:nvSpPr>
          <p:cNvPr id="262" name="Google Shape;262;p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9</a:t>
            </a:fld>
            <a:endParaRPr/>
          </a:p>
        </p:txBody>
      </p:sp>
      <p:sp>
        <p:nvSpPr>
          <p:cNvPr id="263" name="Google Shape;263;p37"/>
          <p:cNvSpPr txBox="1"/>
          <p:nvPr/>
        </p:nvSpPr>
        <p:spPr>
          <a:xfrm>
            <a:off x="119743" y="6225545"/>
            <a:ext cx="732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100">
                <a:solidFill>
                  <a:schemeClr val="dk1"/>
                </a:solidFill>
                <a:latin typeface="Arial"/>
                <a:ea typeface="Arial"/>
                <a:cs typeface="Arial"/>
                <a:sym typeface="Arial"/>
              </a:rPr>
              <a:t>Presenter: </a:t>
            </a:r>
            <a:r>
              <a:rPr lang="en-AU" sz="1100">
                <a:solidFill>
                  <a:schemeClr val="dk1"/>
                </a:solidFill>
              </a:rPr>
              <a:t>Haoyu Guo</a:t>
            </a:r>
            <a:r>
              <a:rPr lang="en-AU" sz="1100">
                <a:solidFill>
                  <a:schemeClr val="dk1"/>
                </a:solidFill>
                <a:latin typeface="Arial"/>
                <a:ea typeface="Arial"/>
                <a:cs typeface="Arial"/>
                <a:sym typeface="Arial"/>
              </a:rPr>
              <a:t> (z</a:t>
            </a:r>
            <a:r>
              <a:rPr lang="en-AU" sz="1100">
                <a:solidFill>
                  <a:schemeClr val="dk1"/>
                </a:solidFill>
              </a:rPr>
              <a:t>5568296</a:t>
            </a:r>
            <a:r>
              <a:rPr lang="en-AU"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p:txBody>
      </p:sp>
      <p:pic>
        <p:nvPicPr>
          <p:cNvPr id="264" name="Google Shape;264;p37"/>
          <p:cNvPicPr preferRelativeResize="0"/>
          <p:nvPr/>
        </p:nvPicPr>
        <p:blipFill>
          <a:blip r:embed="rId3"/>
          <a:srcRect/>
          <a:stretch/>
        </p:blipFill>
        <p:spPr>
          <a:xfrm>
            <a:off x="1768725" y="1220774"/>
            <a:ext cx="2933098" cy="2390475"/>
          </a:xfrm>
          <a:prstGeom prst="rect">
            <a:avLst/>
          </a:prstGeom>
          <a:noFill/>
          <a:ln>
            <a:noFill/>
          </a:ln>
        </p:spPr>
      </p:pic>
      <p:pic>
        <p:nvPicPr>
          <p:cNvPr id="265" name="Google Shape;265;p37"/>
          <p:cNvPicPr preferRelativeResize="0"/>
          <p:nvPr/>
        </p:nvPicPr>
        <p:blipFill>
          <a:blip r:embed="rId4"/>
          <a:srcRect/>
          <a:stretch/>
        </p:blipFill>
        <p:spPr>
          <a:xfrm>
            <a:off x="1822110" y="3615402"/>
            <a:ext cx="2879713" cy="2448258"/>
          </a:xfrm>
          <a:prstGeom prst="rect">
            <a:avLst/>
          </a:prstGeom>
          <a:noFill/>
          <a:ln>
            <a:noFill/>
          </a:ln>
        </p:spPr>
      </p:pic>
      <p:pic>
        <p:nvPicPr>
          <p:cNvPr id="266" name="Google Shape;266;p37"/>
          <p:cNvPicPr preferRelativeResize="0"/>
          <p:nvPr/>
        </p:nvPicPr>
        <p:blipFill>
          <a:blip r:embed="rId5"/>
          <a:srcRect/>
          <a:stretch/>
        </p:blipFill>
        <p:spPr>
          <a:xfrm>
            <a:off x="6392575" y="969009"/>
            <a:ext cx="5010550" cy="491998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2332</Words>
  <Application>Microsoft Macintosh PowerPoint</Application>
  <PresentationFormat>Widescreen</PresentationFormat>
  <Paragraphs>219</Paragraphs>
  <Slides>22</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Roboto Mono</vt:lpstr>
      <vt:lpstr>Noto Sans Symbols</vt:lpstr>
      <vt:lpstr>Times New Roman</vt:lpstr>
      <vt:lpstr>Calibri</vt:lpstr>
      <vt:lpstr>Office Theme</vt:lpstr>
      <vt:lpstr>1_Office Theme</vt:lpstr>
      <vt:lpstr>PowerPoint Presentation</vt:lpstr>
      <vt:lpstr>Motivation </vt:lpstr>
      <vt:lpstr>Problem Statement</vt:lpstr>
      <vt:lpstr>Literature Review</vt:lpstr>
      <vt:lpstr>Datasets</vt:lpstr>
      <vt:lpstr>Data Analysis</vt:lpstr>
      <vt:lpstr>Method(8-layer-CNN)</vt:lpstr>
      <vt:lpstr>Method(8-layer-CNN)</vt:lpstr>
      <vt:lpstr>Method(8-layer-CNN)</vt:lpstr>
      <vt:lpstr>Method(VGG-16)</vt:lpstr>
      <vt:lpstr>Method(VGG-16)</vt:lpstr>
      <vt:lpstr>Method(VGG-16)</vt:lpstr>
      <vt:lpstr>Method(Resnet50)</vt:lpstr>
      <vt:lpstr>Method(Resnet50)</vt:lpstr>
      <vt:lpstr>Method(Resnet50)</vt:lpstr>
      <vt:lpstr>Results visualisation (Grad-CAM)</vt:lpstr>
      <vt:lpstr>Discussion</vt:lpstr>
      <vt:lpstr>Discussion</vt:lpstr>
      <vt:lpstr>Discussion</vt:lpstr>
      <vt:lpstr>Discussion</vt:lpstr>
      <vt:lpstr>Conclusion</vt:lpstr>
      <vt:lpstr> Thank you for listening! 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Dongbin Pu</cp:lastModifiedBy>
  <cp:revision>7</cp:revision>
  <dcterms:modified xsi:type="dcterms:W3CDTF">2025-08-11T02:20:19Z</dcterms:modified>
</cp:coreProperties>
</file>